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9" r:id="rId2"/>
    <p:sldId id="260" r:id="rId3"/>
    <p:sldId id="280" r:id="rId4"/>
    <p:sldId id="279" r:id="rId5"/>
    <p:sldId id="298" r:id="rId6"/>
    <p:sldId id="261" r:id="rId7"/>
    <p:sldId id="282" r:id="rId8"/>
    <p:sldId id="299" r:id="rId9"/>
    <p:sldId id="278" r:id="rId10"/>
    <p:sldId id="277" r:id="rId11"/>
    <p:sldId id="284" r:id="rId12"/>
    <p:sldId id="286" r:id="rId13"/>
    <p:sldId id="285" r:id="rId14"/>
    <p:sldId id="292" r:id="rId15"/>
    <p:sldId id="289" r:id="rId16"/>
    <p:sldId id="316" r:id="rId17"/>
    <p:sldId id="290" r:id="rId18"/>
    <p:sldId id="293" r:id="rId19"/>
    <p:sldId id="315" r:id="rId20"/>
    <p:sldId id="288" r:id="rId21"/>
    <p:sldId id="287" r:id="rId22"/>
    <p:sldId id="270" r:id="rId23"/>
    <p:sldId id="314" r:id="rId24"/>
    <p:sldId id="291" r:id="rId25"/>
    <p:sldId id="269" r:id="rId26"/>
    <p:sldId id="272" r:id="rId27"/>
    <p:sldId id="274" r:id="rId28"/>
    <p:sldId id="312" r:id="rId29"/>
    <p:sldId id="275" r:id="rId30"/>
    <p:sldId id="276" r:id="rId31"/>
    <p:sldId id="294" r:id="rId32"/>
    <p:sldId id="311" r:id="rId33"/>
    <p:sldId id="295" r:id="rId34"/>
    <p:sldId id="317" r:id="rId35"/>
    <p:sldId id="302" r:id="rId36"/>
    <p:sldId id="300" r:id="rId37"/>
    <p:sldId id="301" r:id="rId38"/>
    <p:sldId id="303" r:id="rId39"/>
    <p:sldId id="310" r:id="rId40"/>
  </p:sldIdLst>
  <p:sldSz cx="9906000" cy="6858000" type="A4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-826" y="-72"/>
      </p:cViewPr>
      <p:guideLst>
        <p:guide orient="horz" pos="2886"/>
        <p:guide pos="3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1685"/>
    </p:cViewPr>
  </p:sorterViewPr>
  <p:notesViewPr>
    <p:cSldViewPr showGuides="1">
      <p:cViewPr varScale="1">
        <p:scale>
          <a:sx n="83" d="100"/>
          <a:sy n="83" d="100"/>
        </p:scale>
        <p:origin x="-3828" y="-78"/>
      </p:cViewPr>
      <p:guideLst>
        <p:guide orient="horz" pos="3110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995667" cy="310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sz="110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370343" y="0"/>
            <a:ext cx="1427333" cy="310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12978-C578-4C15-AD36-F720022D30E1}" type="datetimeFigureOut">
              <a:rPr lang="nl-NL" sz="1100" smtClean="0"/>
              <a:t>25-11-2014</a:t>
            </a:fld>
            <a:endParaRPr lang="nl-NL" sz="11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561713"/>
            <a:ext cx="4995667" cy="310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370343" y="9561713"/>
            <a:ext cx="1427333" cy="310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29289-0365-4975-BA80-A2F66AAFFD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7168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995667" cy="310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370343" y="0"/>
            <a:ext cx="1427333" cy="310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100"/>
            </a:lvl1pPr>
          </a:lstStyle>
          <a:p>
            <a:fld id="{17290B19-BD80-42EE-840A-7B0AC89F0F68}" type="datetimeFigureOut">
              <a:rPr lang="nl-NL" smtClean="0"/>
              <a:pPr/>
              <a:t>25-11-2014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388938"/>
            <a:ext cx="5362575" cy="3713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36688" y="4392169"/>
            <a:ext cx="4924300" cy="5052938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561713"/>
            <a:ext cx="4995667" cy="310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370343" y="9561713"/>
            <a:ext cx="1427333" cy="310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/>
            </a:lvl1pPr>
          </a:lstStyle>
          <a:p>
            <a:fld id="{281142E1-A33C-4934-BD5F-C4449C8C4BB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20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lnSpc>
        <a:spcPct val="90000"/>
      </a:lnSpc>
      <a:spcBef>
        <a:spcPts val="6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536575" indent="-182563" algn="l" defTabSz="914400" rtl="0" eaLnBrk="1" latinLnBrk="0" hangingPunct="1">
      <a:lnSpc>
        <a:spcPct val="90000"/>
      </a:lnSpc>
      <a:spcBef>
        <a:spcPts val="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92175" indent="-171450" algn="l" defTabSz="914400" rtl="0" eaLnBrk="1" latinLnBrk="0" hangingPunct="1">
      <a:lnSpc>
        <a:spcPct val="90000"/>
      </a:lnSpc>
      <a:spcBef>
        <a:spcPts val="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257300" indent="-182563" algn="l" defTabSz="914400" rtl="0" eaLnBrk="1" latinLnBrk="0" hangingPunct="1">
      <a:lnSpc>
        <a:spcPct val="90000"/>
      </a:lnSpc>
      <a:spcBef>
        <a:spcPts val="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611313" indent="-171450" algn="l" defTabSz="914400" rtl="0" eaLnBrk="1" latinLnBrk="0" hangingPunct="1">
      <a:lnSpc>
        <a:spcPct val="90000"/>
      </a:lnSpc>
      <a:spcBef>
        <a:spcPts val="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 dia">
    <p:bg bwMode="gray"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CMYK LOGO Itho Daalderop-mthg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981202" y="2822400"/>
            <a:ext cx="5119688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801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9598" y="4752000"/>
            <a:ext cx="6480000" cy="576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89598" y="504000"/>
            <a:ext cx="64800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89598" y="5400000"/>
            <a:ext cx="6480000" cy="576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E153-DD05-433D-BD18-8410D58F07B0}" type="datetime1">
              <a:rPr lang="nl-NL" smtClean="0"/>
              <a:t>25-11-2014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9760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 bwMode="gray"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9000" y="1800000"/>
            <a:ext cx="8928000" cy="1620000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49000" y="3564000"/>
            <a:ext cx="8208000" cy="1800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9606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A68D-8B56-446E-A186-40837C231D6D}" type="datetime1">
              <a:rPr lang="nl-NL" smtClean="0"/>
              <a:t>25-11-2014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0572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 bwMode="gray"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8950" y="3437786"/>
            <a:ext cx="8928000" cy="1440000"/>
          </a:xfrm>
        </p:spPr>
        <p:txBody>
          <a:bodyPr anchor="t"/>
          <a:lstStyle>
            <a:lvl1pPr algn="l">
              <a:defRPr sz="3600" b="1" cap="none" baseline="0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88950" y="1927219"/>
            <a:ext cx="8928100" cy="1440000"/>
          </a:xfrm>
        </p:spPr>
        <p:txBody>
          <a:bodyPr lIns="1800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660185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9000" y="504000"/>
            <a:ext cx="8928000" cy="864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89600" y="1557339"/>
            <a:ext cx="4320000" cy="4392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097000" y="1557339"/>
            <a:ext cx="4320000" cy="4392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C846-0213-4B2D-A672-E394290A5675}" type="datetime1">
              <a:rPr lang="nl-NL" smtClean="0"/>
              <a:t>25-11-2014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939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5300" y="1558800"/>
            <a:ext cx="4376870" cy="720000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95300" y="2350800"/>
            <a:ext cx="4376870" cy="3600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032111" y="1558800"/>
            <a:ext cx="4378590" cy="720000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032111" y="2350800"/>
            <a:ext cx="4378590" cy="3600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28FBE-38B6-4119-902F-5127C08A6148}" type="datetime1">
              <a:rPr lang="nl-NL" smtClean="0"/>
              <a:t>25-11-2014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4079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2AB39-AD78-425A-BDC7-59794F39BD27}" type="datetime1">
              <a:rPr lang="nl-NL" smtClean="0"/>
              <a:t>25-11-2014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1075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FE97-9E9D-472F-BB1A-BAE63CBA3E20}" type="datetime1">
              <a:rPr lang="nl-NL" smtClean="0"/>
              <a:t>25-11-2014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6437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9600" y="468000"/>
            <a:ext cx="3240000" cy="1152000"/>
          </a:xfrm>
        </p:spPr>
        <p:txBody>
          <a:bodyPr tIns="46800" anchor="t" anchorCtr="0"/>
          <a:lstStyle>
            <a:lvl1pPr algn="l">
              <a:defRPr sz="2000" b="1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72971" y="468000"/>
            <a:ext cx="5537729" cy="5472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89600" y="1692000"/>
            <a:ext cx="3240000" cy="42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92ED2-0EC0-404B-9A90-E50C568165CE}" type="datetime1">
              <a:rPr lang="nl-NL" smtClean="0"/>
              <a:t>25-11-2014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9268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88950" y="504000"/>
            <a:ext cx="8928050" cy="86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88950" y="1557339"/>
            <a:ext cx="8928100" cy="43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89600" y="6585619"/>
            <a:ext cx="1440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C70A040C-3F06-4295-8A7B-ED499A93DDEF}" type="datetime1">
              <a:rPr lang="nl-NL" smtClean="0"/>
              <a:t>25-11-2014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89600" y="6300000"/>
            <a:ext cx="288000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417600" y="6516000"/>
            <a:ext cx="453600" cy="288000"/>
          </a:xfrm>
          <a:prstGeom prst="rect">
            <a:avLst/>
          </a:prstGeom>
        </p:spPr>
        <p:txBody>
          <a:bodyPr vert="horz" lIns="0" tIns="0" rIns="0" bIns="10800" rtlCol="0" anchor="ctr"/>
          <a:lstStyle>
            <a:lvl1pPr algn="ctr">
              <a:lnSpc>
                <a:spcPct val="100000"/>
              </a:lnSpc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67CDEA6-D549-47CC-A380-623381802288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245972" y="6064483"/>
            <a:ext cx="217107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6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600"/>
        </a:spcBef>
        <a:buFont typeface="Calibri" panose="020F0502020204030204" pitchFamily="34" charset="0"/>
        <a:buChar char="∙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92000" indent="-342000" algn="l" defTabSz="914400" rtl="0" eaLnBrk="1" latinLnBrk="0" hangingPunct="1">
        <a:lnSpc>
          <a:spcPct val="90000"/>
        </a:lnSpc>
        <a:spcBef>
          <a:spcPts val="0"/>
        </a:spcBef>
        <a:buFont typeface="Calibri" panose="020F0502020204030204" pitchFamily="34" charset="0"/>
        <a:buChar char="∙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24000" indent="-268288" algn="l" defTabSz="914400" rtl="0" eaLnBrk="1" latinLnBrk="0" hangingPunct="1">
        <a:lnSpc>
          <a:spcPct val="90000"/>
        </a:lnSpc>
        <a:spcBef>
          <a:spcPts val="0"/>
        </a:spcBef>
        <a:buFont typeface="Calibri" panose="020F0502020204030204" pitchFamily="34" charset="0"/>
        <a:buChar char="∙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6000" indent="-270000" algn="l" defTabSz="914400" rtl="0" eaLnBrk="1" latinLnBrk="0" hangingPunct="1">
        <a:lnSpc>
          <a:spcPct val="90000"/>
        </a:lnSpc>
        <a:spcBef>
          <a:spcPts val="0"/>
        </a:spcBef>
        <a:buFont typeface="Calibri" panose="020F0502020204030204" pitchFamily="34" charset="0"/>
        <a:buChar char="∙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88000" indent="-270000" algn="l" defTabSz="914400" rtl="0" eaLnBrk="1" latinLnBrk="0" hangingPunct="1">
        <a:lnSpc>
          <a:spcPct val="90000"/>
        </a:lnSpc>
        <a:spcBef>
          <a:spcPts val="0"/>
        </a:spcBef>
        <a:buFont typeface="Calibri" panose="020F0502020204030204" pitchFamily="34" charset="0"/>
        <a:buChar char="∙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jp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8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mirrored mounting</a:t>
            </a:r>
            <a:endParaRPr lang="en-US" sz="2800" i="1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You can change the duct connections to and from outside from left to right by moving and turning the connections</a:t>
            </a: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10</a:t>
            </a:fld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0" t="2850" r="17147" b="3426"/>
          <a:stretch/>
        </p:blipFill>
        <p:spPr bwMode="auto">
          <a:xfrm>
            <a:off x="829007" y="3169715"/>
            <a:ext cx="2107769" cy="2239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r="14140" b="3241"/>
          <a:stretch/>
        </p:blipFill>
        <p:spPr bwMode="auto">
          <a:xfrm>
            <a:off x="3674160" y="3106352"/>
            <a:ext cx="2502976" cy="230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3" t="2943" r="16858" b="3518"/>
          <a:stretch/>
        </p:blipFill>
        <p:spPr bwMode="auto">
          <a:xfrm>
            <a:off x="7075463" y="3169715"/>
            <a:ext cx="2162013" cy="2239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726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wall mounting</a:t>
            </a:r>
            <a:endParaRPr lang="en-US" i="1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11</a:t>
            </a:fld>
            <a:endParaRPr lang="nl-NL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" t="16548" r="9023" b="17915"/>
          <a:stretch/>
        </p:blipFill>
        <p:spPr bwMode="auto">
          <a:xfrm>
            <a:off x="524525" y="2449721"/>
            <a:ext cx="2324749" cy="88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7985" r="7719" b="8838"/>
          <a:stretch/>
        </p:blipFill>
        <p:spPr bwMode="auto">
          <a:xfrm>
            <a:off x="509030" y="4104913"/>
            <a:ext cx="2355738" cy="114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" t="2351" r="3866" b="3010"/>
          <a:stretch/>
        </p:blipFill>
        <p:spPr bwMode="auto">
          <a:xfrm>
            <a:off x="3476836" y="2201071"/>
            <a:ext cx="3188656" cy="320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2756" r="5443" b="2069"/>
          <a:stretch/>
        </p:blipFill>
        <p:spPr bwMode="auto">
          <a:xfrm>
            <a:off x="6867964" y="2512421"/>
            <a:ext cx="2721953" cy="273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9736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ceiling mounting</a:t>
            </a:r>
            <a:endParaRPr lang="en-US" i="1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12</a:t>
            </a:fld>
            <a:endParaRPr lang="nl-N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 t="4194" r="13003" b="6315"/>
          <a:stretch/>
        </p:blipFill>
        <p:spPr bwMode="auto">
          <a:xfrm>
            <a:off x="268279" y="1628800"/>
            <a:ext cx="2721894" cy="155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" t="4773" r="8393" b="9409"/>
          <a:stretch/>
        </p:blipFill>
        <p:spPr bwMode="auto">
          <a:xfrm>
            <a:off x="282320" y="3466925"/>
            <a:ext cx="2693812" cy="136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t="3519" r="6310" b="4756"/>
          <a:stretch/>
        </p:blipFill>
        <p:spPr bwMode="auto">
          <a:xfrm>
            <a:off x="3368824" y="1520788"/>
            <a:ext cx="2798421" cy="279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t="4422" r="8419" b="9734"/>
          <a:stretch/>
        </p:blipFill>
        <p:spPr bwMode="auto">
          <a:xfrm>
            <a:off x="6645188" y="1534275"/>
            <a:ext cx="2789338" cy="138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" t="3214" r="4825" b="2734"/>
          <a:stretch/>
        </p:blipFill>
        <p:spPr bwMode="auto">
          <a:xfrm>
            <a:off x="6544449" y="3257204"/>
            <a:ext cx="2890077" cy="281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" t="1315" r="5284" b="4631"/>
          <a:stretch/>
        </p:blipFill>
        <p:spPr bwMode="auto">
          <a:xfrm>
            <a:off x="2976132" y="4438650"/>
            <a:ext cx="1968847" cy="2118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0205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floor mounting</a:t>
            </a:r>
            <a:endParaRPr lang="en-US" i="1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13</a:t>
            </a:fld>
            <a:endParaRPr lang="nl-N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6784" y="2260979"/>
            <a:ext cx="2409987" cy="121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8950" y="3722320"/>
            <a:ext cx="2409987" cy="118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1" r="11636" b="3544"/>
          <a:stretch/>
        </p:blipFill>
        <p:spPr bwMode="auto">
          <a:xfrm>
            <a:off x="1461177" y="4907940"/>
            <a:ext cx="2704455" cy="174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29164" y="2867776"/>
            <a:ext cx="3059982" cy="292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3409" r="7870" b="4532"/>
          <a:stretch/>
        </p:blipFill>
        <p:spPr bwMode="auto">
          <a:xfrm>
            <a:off x="3404828" y="2078544"/>
            <a:ext cx="2768152" cy="284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0205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HRU ECO 150, </a:t>
            </a:r>
            <a:r>
              <a:rPr lang="nl-NL" sz="2800" i="1" dirty="0" smtClean="0">
                <a:ea typeface="ＭＳ Ｐゴシック" pitchFamily="34" charset="-128"/>
              </a:rPr>
              <a:t>heat recovery mode</a:t>
            </a:r>
            <a:endParaRPr lang="nl-NL" sz="2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14</a:t>
            </a:fld>
            <a:endParaRPr lang="nl-NL"/>
          </a:p>
        </p:txBody>
      </p:sp>
      <p:pic>
        <p:nvPicPr>
          <p:cNvPr id="1036" name="Picture 12" descr="Advance luchtstrome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08" y="1520788"/>
            <a:ext cx="651757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584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HRU ECO 150, </a:t>
            </a:r>
            <a:r>
              <a:rPr lang="nl-NL" sz="2800" i="1" dirty="0" smtClean="0">
                <a:ea typeface="ＭＳ Ｐゴシック" pitchFamily="34" charset="-128"/>
              </a:rPr>
              <a:t>bypass mode</a:t>
            </a:r>
            <a:endParaRPr lang="nl-NL" sz="2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15</a:t>
            </a:fld>
            <a:endParaRPr lang="nl-NL"/>
          </a:p>
        </p:txBody>
      </p:sp>
      <p:pic>
        <p:nvPicPr>
          <p:cNvPr id="6" name="Picture 13" descr="Advance luchtstrome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04" y="1484784"/>
            <a:ext cx="6535651" cy="467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028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animation bypassklep</a:t>
            </a:r>
            <a:endParaRPr lang="en-US" i="1"/>
          </a:p>
        </p:txBody>
      </p:sp>
      <p:pic>
        <p:nvPicPr>
          <p:cNvPr id="5" name="HRU 150 bypass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0"/>
                </p14:media>
              </p:ext>
            </p:extLst>
          </p:nvPr>
        </p:nvPicPr>
        <p:blipFill rotWithShape="1">
          <a:blip r:embed="rId4"/>
          <a:srcRect l="475" t="1240" r="886" b="1203"/>
          <a:stretch/>
        </p:blipFill>
        <p:spPr>
          <a:xfrm>
            <a:off x="1100572" y="1556792"/>
            <a:ext cx="7702658" cy="4285281"/>
          </a:xfrm>
          <a:prstGeom prst="round2Diag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73750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frost protection functionality</a:t>
            </a:r>
            <a:endParaRPr lang="en-US" sz="2800" i="1"/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488950" y="5517232"/>
            <a:ext cx="8928100" cy="410213"/>
          </a:xfrm>
        </p:spPr>
        <p:txBody>
          <a:bodyPr anchor="b"/>
          <a:lstStyle/>
          <a:p>
            <a:r>
              <a:rPr lang="en-US" sz="2000" smtClean="0"/>
              <a:t>During “</a:t>
            </a:r>
            <a:r>
              <a:rPr lang="en-US" sz="2000" b="1" i="1" smtClean="0"/>
              <a:t>fan off</a:t>
            </a:r>
            <a:r>
              <a:rPr lang="en-US" sz="2000" smtClean="0"/>
              <a:t>” unit will follow the </a:t>
            </a:r>
            <a:r>
              <a:rPr lang="en-US" sz="2000" b="1" smtClean="0"/>
              <a:t>Timer command at the </a:t>
            </a:r>
            <a:r>
              <a:rPr lang="en-US" sz="2000" smtClean="0"/>
              <a:t>RF control</a:t>
            </a:r>
            <a:endParaRPr lang="en-US" sz="200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pPr/>
              <a:t>17</a:t>
            </a:fld>
            <a:endParaRPr lang="nl-N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2" y="1808820"/>
            <a:ext cx="7996460" cy="356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7287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accessoires</a:t>
            </a:r>
            <a:endParaRPr lang="en-US" i="1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Adapter duct connection </a:t>
            </a:r>
            <a:r>
              <a:rPr lang="en-US" sz="1800" i="1" smtClean="0"/>
              <a:t>(under construction)</a:t>
            </a:r>
            <a:endParaRPr lang="en-US" i="1" smtClean="0"/>
          </a:p>
          <a:p>
            <a:pPr lvl="1"/>
            <a:r>
              <a:rPr lang="en-US" smtClean="0"/>
              <a:t>Insolated adapter for EPP ducting</a:t>
            </a:r>
          </a:p>
          <a:p>
            <a:pPr lvl="1"/>
            <a:r>
              <a:rPr lang="en-US" smtClean="0"/>
              <a:t>Diameter Ø 125mm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Electrical pre heater as frost protection </a:t>
            </a:r>
            <a:r>
              <a:rPr lang="en-US" sz="1800" i="1" smtClean="0"/>
              <a:t>(under construction)</a:t>
            </a:r>
          </a:p>
          <a:p>
            <a:pPr lvl="1"/>
            <a:r>
              <a:rPr lang="en-US" smtClean="0"/>
              <a:t>500W 230V 50Hz Europlug</a:t>
            </a:r>
          </a:p>
          <a:p>
            <a:pPr lvl="1"/>
            <a:r>
              <a:rPr lang="en-US" smtClean="0"/>
              <a:t>Max flow 150 m</a:t>
            </a:r>
            <a:r>
              <a:rPr lang="en-US" baseline="30000" smtClean="0"/>
              <a:t>3</a:t>
            </a:r>
            <a:r>
              <a:rPr lang="en-US" smtClean="0"/>
              <a:t>/h</a:t>
            </a:r>
          </a:p>
          <a:p>
            <a:pPr lvl="1"/>
            <a:r>
              <a:rPr lang="en-US" smtClean="0"/>
              <a:t>Thermal insolated</a:t>
            </a:r>
          </a:p>
          <a:p>
            <a:pPr lvl="1"/>
            <a:r>
              <a:rPr lang="en-US" smtClean="0"/>
              <a:t>Adjustable between  +5°C tot -10°C</a:t>
            </a:r>
          </a:p>
          <a:p>
            <a:pPr lvl="1"/>
            <a:r>
              <a:rPr lang="en-US" smtClean="0"/>
              <a:t>Independant from flow direction</a:t>
            </a:r>
          </a:p>
          <a:p>
            <a:pPr lvl="1"/>
            <a:r>
              <a:rPr lang="en-US" smtClean="0"/>
              <a:t>Flow and temperature protection</a:t>
            </a: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18</a:t>
            </a:fld>
            <a:endParaRPr lang="nl-NL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" t="1907" r="9124" b="4556"/>
          <a:stretch/>
        </p:blipFill>
        <p:spPr bwMode="auto">
          <a:xfrm>
            <a:off x="6969935" y="4237839"/>
            <a:ext cx="2159530" cy="163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5" t="2720" r="11439" b="5329"/>
          <a:stretch/>
        </p:blipFill>
        <p:spPr bwMode="auto">
          <a:xfrm>
            <a:off x="6681192" y="1521934"/>
            <a:ext cx="2217909" cy="220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777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electrical connection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-wired cable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19</a:t>
            </a:fld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34" y="1952836"/>
            <a:ext cx="8126422" cy="418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509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HRU ECO 150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Mechanical Ventilation with Heat Recovery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17600" y="6516000"/>
            <a:ext cx="453600" cy="288000"/>
          </a:xfrm>
        </p:spPr>
        <p:txBody>
          <a:bodyPr/>
          <a:lstStyle/>
          <a:p>
            <a:fld id="{B67CDEA6-D549-47CC-A380-62338180228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30584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HRU ECO 150, </a:t>
            </a:r>
            <a:r>
              <a:rPr lang="en-US" sz="2800" i="1" smtClean="0">
                <a:ea typeface="ＭＳ Ｐゴシック" pitchFamily="34" charset="-128"/>
              </a:rPr>
              <a:t>wired control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Low position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Fanspeed according to setting potmeter low</a:t>
            </a:r>
            <a:br>
              <a:rPr lang="en-US" smtClean="0">
                <a:ea typeface="ＭＳ Ｐゴシック" pitchFamily="34" charset="-128"/>
              </a:rPr>
            </a:br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Midle position</a:t>
            </a:r>
          </a:p>
          <a:p>
            <a:r>
              <a:rPr lang="en-US" smtClean="0">
                <a:ea typeface="ＭＳ Ｐゴシック" pitchFamily="34" charset="-128"/>
              </a:rPr>
              <a:t>       Fanspeed as calculated between setting potmeter low and </a:t>
            </a:r>
            <a:br>
              <a:rPr lang="en-US" smtClean="0">
                <a:ea typeface="ＭＳ Ｐゴシック" pitchFamily="34" charset="-128"/>
              </a:rPr>
            </a:br>
            <a:r>
              <a:rPr lang="en-US" smtClean="0">
                <a:ea typeface="ＭＳ Ｐゴシック" pitchFamily="34" charset="-128"/>
              </a:rPr>
              <a:t>       boost </a:t>
            </a:r>
            <a:r>
              <a:rPr lang="en-US" i="1" smtClean="0">
                <a:ea typeface="ＭＳ Ｐゴシック" pitchFamily="34" charset="-128"/>
              </a:rPr>
              <a:t>(</a:t>
            </a:r>
            <a:r>
              <a:rPr lang="en-US" sz="1800" i="1" smtClean="0">
                <a:ea typeface="ＭＳ Ｐゴシック" pitchFamily="34" charset="-128"/>
              </a:rPr>
              <a:t>If a sensor is installed, this is the automatic position)</a:t>
            </a:r>
            <a:r>
              <a:rPr lang="en-US" sz="1800" smtClean="0">
                <a:ea typeface="ＭＳ Ｐゴシック" pitchFamily="34" charset="-128"/>
              </a:rPr>
              <a:t/>
            </a:r>
            <a:br>
              <a:rPr lang="en-US" sz="1800" smtClean="0">
                <a:ea typeface="ＭＳ Ｐゴシック" pitchFamily="34" charset="-128"/>
              </a:rPr>
            </a:br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Boost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Fanspeed according to setting of potmeter boost</a:t>
            </a: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20</a:t>
            </a:fld>
            <a:endParaRPr lang="nl-NL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248" y="3543729"/>
            <a:ext cx="2156889" cy="208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\\Itho-f02\navision\PRODUCTINFORMATIE\Nieuwe structuur\03 Ventilation\08 AF-BF-DF-QF Vraaggestuurde ventilatie\BF BaseFlow\NL\01 BF BaseFlow\02 Beeldmateriaal\02 Illustraties\01 Hoge resolutie\BASE-RFT_High_Res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8" t="24684" r="63216" b="63461"/>
          <a:stretch>
            <a:fillRect/>
          </a:stretch>
        </p:blipFill>
        <p:spPr bwMode="auto">
          <a:xfrm>
            <a:off x="848544" y="1926333"/>
            <a:ext cx="31644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\\Itho-f02\navision\PRODUCTINFORMATIE\Nieuwe structuur\03 Ventilation\08 AF-BF-DF-QF Vraaggestuurde ventilatie\BF BaseFlow\NL\01 BF BaseFlow\02 Beeldmateriaal\02 Illustraties\01 Hoge resolutie\BASE-RFT_High_Res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2" t="24680" r="25475" b="63467"/>
          <a:stretch>
            <a:fillRect/>
          </a:stretch>
        </p:blipFill>
        <p:spPr bwMode="auto">
          <a:xfrm>
            <a:off x="843647" y="4369420"/>
            <a:ext cx="26484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41" y="2924944"/>
            <a:ext cx="264848" cy="26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201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HRU ECO 150,</a:t>
            </a:r>
            <a:r>
              <a:rPr lang="en-US" sz="2800" i="1" smtClean="0">
                <a:ea typeface="ＭＳ Ｐゴシック" pitchFamily="34" charset="-128"/>
              </a:rPr>
              <a:t> wireless RF- control standard</a:t>
            </a:r>
          </a:p>
        </p:txBody>
      </p:sp>
      <p:sp>
        <p:nvSpPr>
          <p:cNvPr id="3789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Low position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Fanspeed according to setting potmeter low </a:t>
            </a:r>
            <a:br>
              <a:rPr lang="en-US" smtClean="0">
                <a:ea typeface="ＭＳ Ｐゴシック" pitchFamily="34" charset="-128"/>
              </a:rPr>
            </a:br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Midle position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Fanspeed as calculated between setting potmeter low and </a:t>
            </a:r>
            <a:br>
              <a:rPr lang="en-US" smtClean="0">
                <a:ea typeface="ＭＳ Ｐゴシック" pitchFamily="34" charset="-128"/>
              </a:rPr>
            </a:br>
            <a:r>
              <a:rPr lang="en-US" smtClean="0">
                <a:ea typeface="ＭＳ Ｐゴシック" pitchFamily="34" charset="-128"/>
              </a:rPr>
              <a:t>       boost </a:t>
            </a:r>
            <a:r>
              <a:rPr lang="en-US" i="1" smtClean="0">
                <a:ea typeface="ＭＳ Ｐゴシック" pitchFamily="34" charset="-128"/>
              </a:rPr>
              <a:t>(</a:t>
            </a:r>
            <a:r>
              <a:rPr lang="en-US" sz="1600" i="1" smtClean="0">
                <a:ea typeface="ＭＳ Ｐゴシック" pitchFamily="34" charset="-128"/>
              </a:rPr>
              <a:t>If a sensor is installed, this is the automatic position) </a:t>
            </a:r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Boost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Fanspeed according to setting of potmeter boost</a:t>
            </a:r>
            <a:br>
              <a:rPr lang="en-US" smtClean="0">
                <a:ea typeface="ＭＳ Ｐゴシック" pitchFamily="34" charset="-128"/>
              </a:rPr>
            </a:br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Timer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Fanspeed according to boost for </a:t>
            </a:r>
          </a:p>
          <a:p>
            <a:pPr lvl="2"/>
            <a:r>
              <a:rPr lang="en-US" smtClean="0">
                <a:ea typeface="ＭＳ Ｐゴシック" pitchFamily="34" charset="-128"/>
              </a:rPr>
              <a:t>10, 20, 30 minutes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Afterwards back to original position</a:t>
            </a:r>
          </a:p>
        </p:txBody>
      </p:sp>
      <p:pic>
        <p:nvPicPr>
          <p:cNvPr id="37892" name="Picture 3" descr="\\Itho-f02\navision\PRODUCTINFORMATIE\Nieuwe structuur\03 Ventilation\08 AF-BF-DF-QF Vraaggestuurde ventilatie\BF BaseFlow\NL\01 BF BaseFlow\02 Beeldmateriaal\02 Illustraties\01 Hoge resolutie\BASE-RFT_High_Res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8" t="24684" r="63216" b="63461"/>
          <a:stretch>
            <a:fillRect/>
          </a:stretch>
        </p:blipFill>
        <p:spPr bwMode="auto">
          <a:xfrm>
            <a:off x="848544" y="1926333"/>
            <a:ext cx="31644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 descr="\\Itho-f02\navision\PRODUCTINFORMATIE\Nieuwe structuur\03 Ventilation\08 AF-BF-DF-QF Vraaggestuurde ventilatie\BF BaseFlow\NL\01 BF BaseFlow\02 Beeldmateriaal\02 Illustraties\01 Hoge resolutie\BASE-RFT_High_Res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2" t="24680" r="25475" b="63467"/>
          <a:stretch>
            <a:fillRect/>
          </a:stretch>
        </p:blipFill>
        <p:spPr bwMode="auto">
          <a:xfrm>
            <a:off x="874341" y="3933056"/>
            <a:ext cx="26484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252" y="3536601"/>
            <a:ext cx="2110227" cy="205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41" y="2924944"/>
            <a:ext cx="264848" cy="26484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01" y="4905164"/>
            <a:ext cx="234328" cy="30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19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HRU ECO 150, </a:t>
            </a:r>
            <a:r>
              <a:rPr lang="en-US" sz="2800" i="1" smtClean="0">
                <a:ea typeface="ＭＳ Ｐゴシック" pitchFamily="34" charset="-128"/>
              </a:rPr>
              <a:t>wireless RF-control with sensor(s)</a:t>
            </a:r>
            <a:endParaRPr lang="en-US" sz="2800" b="0" i="1" smtClean="0">
              <a:ea typeface="ＭＳ Ｐゴシック" pitchFamily="34" charset="-128"/>
            </a:endParaRPr>
          </a:p>
        </p:txBody>
      </p:sp>
      <p:sp>
        <p:nvSpPr>
          <p:cNvPr id="3789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Manual operation low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Fanspeed according to setting potmeter low </a:t>
            </a:r>
            <a:r>
              <a:rPr lang="en-US" sz="1800" i="1" smtClean="0">
                <a:ea typeface="ＭＳ Ｐゴシック" pitchFamily="34" charset="-128"/>
              </a:rPr>
              <a:t>(after 24 h back to automatic operation) </a:t>
            </a:r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Manual  operation boost</a:t>
            </a:r>
            <a:r>
              <a:rPr lang="en-US" i="1" smtClean="0">
                <a:ea typeface="ＭＳ Ｐゴシック" pitchFamily="34" charset="-128"/>
              </a:rPr>
              <a:t> </a:t>
            </a:r>
            <a:r>
              <a:rPr lang="en-US" sz="1800" i="1" smtClean="0">
                <a:ea typeface="ＭＳ Ｐゴシック" pitchFamily="34" charset="-128"/>
              </a:rPr>
              <a:t>(after 24 h back to automatic operation)</a:t>
            </a:r>
            <a:endParaRPr lang="en-US" sz="1800" smtClean="0">
              <a:ea typeface="ＭＳ Ｐゴシック" pitchFamily="34" charset="-128"/>
            </a:endParaRPr>
          </a:p>
          <a:p>
            <a:pPr lvl="1"/>
            <a:r>
              <a:rPr lang="en-US" smtClean="0">
                <a:ea typeface="ＭＳ Ｐゴシック" pitchFamily="34" charset="-128"/>
              </a:rPr>
              <a:t>Fanspeed according to setting potmeter boost</a:t>
            </a:r>
            <a:br>
              <a:rPr lang="en-US" smtClean="0">
                <a:ea typeface="ＭＳ Ｐゴシック" pitchFamily="34" charset="-128"/>
              </a:rPr>
            </a:br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Automatic operation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Fanspeed controlled by sensor(s)</a:t>
            </a:r>
            <a:br>
              <a:rPr lang="en-US" smtClean="0">
                <a:ea typeface="ＭＳ Ｐゴシック" pitchFamily="34" charset="-128"/>
              </a:rPr>
            </a:br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Timer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Fanspeed according to boost for </a:t>
            </a:r>
          </a:p>
          <a:p>
            <a:pPr lvl="2"/>
            <a:r>
              <a:rPr lang="en-US" smtClean="0">
                <a:ea typeface="ＭＳ Ｐゴシック" pitchFamily="34" charset="-128"/>
              </a:rPr>
              <a:t>10, 20, 30 minutes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Afterwards back to original position</a:t>
            </a:r>
            <a:endParaRPr lang="en-US">
              <a:ea typeface="ＭＳ Ｐゴシック" pitchFamily="34" charset="-128"/>
            </a:endParaRPr>
          </a:p>
        </p:txBody>
      </p:sp>
      <p:pic>
        <p:nvPicPr>
          <p:cNvPr id="37892" name="Picture 3" descr="\\Itho-f02\navision\PRODUCTINFORMATIE\Nieuwe structuur\03 Ventilation\08 AF-BF-DF-QF Vraaggestuurde ventilatie\BF BaseFlow\NL\01 BF BaseFlow\02 Beeldmateriaal\02 Illustraties\01 Hoge resolutie\BASE-RFT_High_Res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8" t="24684" r="63216" b="63461"/>
          <a:stretch>
            <a:fillRect/>
          </a:stretch>
        </p:blipFill>
        <p:spPr bwMode="auto">
          <a:xfrm>
            <a:off x="848544" y="1911209"/>
            <a:ext cx="31644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 descr="\\Itho-f02\navision\PRODUCTINFORMATIE\Nieuwe structuur\03 Ventilation\08 AF-BF-DF-QF Vraaggestuurde ventilatie\BF BaseFlow\NL\01 BF BaseFlow\02 Beeldmateriaal\02 Illustraties\01 Hoge resolutie\BASE-RFT_High_Res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2" t="24680" r="25475" b="63467"/>
          <a:stretch>
            <a:fillRect/>
          </a:stretch>
        </p:blipFill>
        <p:spPr bwMode="auto">
          <a:xfrm>
            <a:off x="889601" y="2909945"/>
            <a:ext cx="26484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3" descr="\\Itho-f02\navision\PRODUCTINFORMATIE\Nieuwe structuur\03 Ventilation\08 AF-BF-DF-QF Vraaggestuurde ventilatie\BF BaseFlow\NL\01 BF BaseFlow\02 Beeldmateriaal\02 Illustraties\01 Hoge resolutie\BASE-RFT_High_Res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0" t="63094" r="63962" b="25053"/>
          <a:stretch>
            <a:fillRect/>
          </a:stretch>
        </p:blipFill>
        <p:spPr bwMode="auto">
          <a:xfrm>
            <a:off x="853704" y="3907986"/>
            <a:ext cx="30612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158" y="3526941"/>
            <a:ext cx="2123326" cy="205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01" y="4927442"/>
            <a:ext cx="234328" cy="30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604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dirty filter indication</a:t>
            </a:r>
            <a:endParaRPr lang="en-US" i="1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HRU ECO 150 provided with a dirty filter indication</a:t>
            </a:r>
          </a:p>
          <a:p>
            <a:endParaRPr lang="en-US" smtClean="0"/>
          </a:p>
          <a:p>
            <a:r>
              <a:rPr lang="en-US" smtClean="0"/>
              <a:t>Hour counter which takes account of:</a:t>
            </a:r>
          </a:p>
          <a:p>
            <a:pPr lvl="1"/>
            <a:r>
              <a:rPr lang="en-US" smtClean="0"/>
              <a:t>Air quality</a:t>
            </a:r>
          </a:p>
          <a:p>
            <a:pPr lvl="1"/>
            <a:r>
              <a:rPr lang="en-US" smtClean="0"/>
              <a:t>Standing time of filter</a:t>
            </a:r>
          </a:p>
          <a:p>
            <a:pPr lvl="1"/>
            <a:r>
              <a:rPr lang="en-US" smtClean="0"/>
              <a:t>Fanspeed</a:t>
            </a:r>
          </a:p>
          <a:p>
            <a:pPr lvl="1"/>
            <a:endParaRPr lang="en-US" smtClean="0"/>
          </a:p>
          <a:p>
            <a:r>
              <a:rPr lang="en-US" smtClean="0"/>
              <a:t>Dirty filter message can be indicated at RF control type RFT-L, ventilation interface type RF-VI and Itho Daalderop HEVAC controller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7176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488950" y="1557339"/>
            <a:ext cx="8928100" cy="43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anose="020F0502020204030204" pitchFamily="34" charset="0"/>
              <a:buChar char="∙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2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alibri" panose="020F0502020204030204" pitchFamily="34" charset="0"/>
              <a:buChar char="∙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4000" indent="-268288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alibri" panose="020F0502020204030204" pitchFamily="34" charset="0"/>
              <a:buChar char="∙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6000" indent="-27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alibri" panose="020F0502020204030204" pitchFamily="34" charset="0"/>
              <a:buChar char="∙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8000" indent="-27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alibri" panose="020F0502020204030204" pitchFamily="34" charset="0"/>
              <a:buChar char="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ea typeface="ＭＳ Ｐゴシック" pitchFamily="34" charset="-128"/>
              </a:rPr>
              <a:t>230V , RF communication with MVHR unit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Ventilation control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Low, boost, automatically, timer</a:t>
            </a:r>
          </a:p>
          <a:p>
            <a:pPr lvl="1"/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Status indication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Bypass, frost control active</a:t>
            </a:r>
          </a:p>
          <a:p>
            <a:pPr lvl="1"/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Operation status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OK, message </a:t>
            </a:r>
            <a:r>
              <a:rPr lang="en-US" sz="1800" i="1" smtClean="0">
                <a:ea typeface="ＭＳ Ｐゴシック" pitchFamily="34" charset="-128"/>
              </a:rPr>
              <a:t>(f.i . dirty filter)</a:t>
            </a:r>
            <a:r>
              <a:rPr lang="en-US" smtClean="0">
                <a:ea typeface="ＭＳ Ｐゴシック" pitchFamily="34" charset="-128"/>
              </a:rPr>
              <a:t>,  error code</a:t>
            </a:r>
            <a:endParaRPr lang="en-US">
              <a:ea typeface="ＭＳ Ｐゴシック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HRU ECO 150, </a:t>
            </a:r>
            <a:r>
              <a:rPr lang="en-US" sz="2800" i="1" smtClean="0">
                <a:ea typeface="ＭＳ Ｐゴシック" pitchFamily="34" charset="-128"/>
              </a:rPr>
              <a:t>ventilation interface RF-VI </a:t>
            </a:r>
            <a:r>
              <a:rPr lang="en-US" sz="2000" b="0" i="1" smtClean="0">
                <a:ea typeface="ＭＳ Ｐゴシック" pitchFamily="34" charset="-128"/>
              </a:rPr>
              <a:t>(under construction)</a:t>
            </a:r>
            <a:endParaRPr lang="en-US" b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502" y="3320988"/>
            <a:ext cx="2261636" cy="2232087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8058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wireless sensor(s)</a:t>
            </a:r>
          </a:p>
        </p:txBody>
      </p:sp>
      <p:sp>
        <p:nvSpPr>
          <p:cNvPr id="3686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RF-CO</a:t>
            </a:r>
            <a:r>
              <a:rPr lang="en-US" baseline="-25000" smtClean="0"/>
              <a:t>2</a:t>
            </a:r>
            <a:r>
              <a:rPr lang="en-US" smtClean="0"/>
              <a:t> sensor </a:t>
            </a:r>
            <a:r>
              <a:rPr lang="en-US" sz="1800" i="1" smtClean="0"/>
              <a:t>(air quality sensor)</a:t>
            </a:r>
            <a:endParaRPr lang="en-US" i="1" smtClean="0"/>
          </a:p>
          <a:p>
            <a:pPr lvl="1"/>
            <a:r>
              <a:rPr lang="en-US" smtClean="0"/>
              <a:t>230V power supply</a:t>
            </a:r>
          </a:p>
          <a:p>
            <a:pPr lvl="1"/>
            <a:r>
              <a:rPr lang="en-US" smtClean="0"/>
              <a:t>RF communication with unit</a:t>
            </a:r>
          </a:p>
          <a:p>
            <a:pPr lvl="1"/>
            <a:r>
              <a:rPr lang="en-US" smtClean="0"/>
              <a:t>RF-CO</a:t>
            </a:r>
            <a:r>
              <a:rPr lang="en-US" baseline="-25000" smtClean="0"/>
              <a:t>2</a:t>
            </a:r>
            <a:r>
              <a:rPr lang="en-US" smtClean="0"/>
              <a:t> sensor for living or bedroom</a:t>
            </a:r>
          </a:p>
          <a:p>
            <a:pPr lvl="1"/>
            <a:endParaRPr lang="en-US" smtClean="0"/>
          </a:p>
          <a:p>
            <a:r>
              <a:rPr lang="en-US" smtClean="0"/>
              <a:t>RF-RH sensor </a:t>
            </a:r>
            <a:r>
              <a:rPr lang="en-US" sz="1800" i="1" smtClean="0"/>
              <a:t>(humidity sensor)</a:t>
            </a:r>
          </a:p>
          <a:p>
            <a:pPr lvl="1"/>
            <a:r>
              <a:rPr lang="en-US" smtClean="0"/>
              <a:t>Battery powered</a:t>
            </a:r>
          </a:p>
          <a:p>
            <a:pPr lvl="1"/>
            <a:r>
              <a:rPr lang="en-US" smtClean="0"/>
              <a:t>RF-communication with unit</a:t>
            </a:r>
          </a:p>
          <a:p>
            <a:pPr lvl="1"/>
            <a:r>
              <a:rPr lang="en-US" smtClean="0"/>
              <a:t>RF-RH sensor voor de bathroom or utility room</a:t>
            </a:r>
          </a:p>
          <a:p>
            <a:pPr lvl="1"/>
            <a:endParaRPr lang="en-US" smtClean="0"/>
          </a:p>
          <a:p>
            <a:r>
              <a:rPr lang="en-US" smtClean="0"/>
              <a:t>RF-PIR sensor </a:t>
            </a:r>
            <a:r>
              <a:rPr lang="en-US" sz="1800" i="1" smtClean="0"/>
              <a:t>(movement  sensor)</a:t>
            </a:r>
          </a:p>
          <a:p>
            <a:pPr lvl="1"/>
            <a:r>
              <a:rPr lang="en-US" smtClean="0"/>
              <a:t>Battery powered</a:t>
            </a:r>
          </a:p>
          <a:p>
            <a:pPr lvl="1"/>
            <a:r>
              <a:rPr lang="en-US" smtClean="0"/>
              <a:t>RF-communication with unit</a:t>
            </a:r>
          </a:p>
          <a:p>
            <a:pPr lvl="1"/>
            <a:r>
              <a:rPr lang="en-US" smtClean="0"/>
              <a:t>RF-PIR sensor for toilet / bathroom with toilet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332" y="3249141"/>
            <a:ext cx="1188132" cy="123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332" y="1660206"/>
            <a:ext cx="1188132" cy="123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Picture 3" descr="C:\Users\itho0272\Documents\Producten\Regelingen\HCCP\RF-PIR\RF-PIRa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BF7F8"/>
              </a:clrFrom>
              <a:clrTo>
                <a:srgbClr val="FBF7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376" y="4905802"/>
            <a:ext cx="556456" cy="86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710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wireless CO</a:t>
            </a:r>
            <a:r>
              <a:rPr lang="en-US" sz="2800" i="1" baseline="-25000" smtClean="0"/>
              <a:t>2</a:t>
            </a:r>
            <a:r>
              <a:rPr lang="en-US" sz="2800" i="1" smtClean="0"/>
              <a:t> sensor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Setting for Eco and Comfort</a:t>
            </a:r>
          </a:p>
          <a:p>
            <a:r>
              <a:rPr lang="en-US" smtClean="0"/>
              <a:t>Setting for living area and sleeping area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324" y="4104456"/>
            <a:ext cx="1537408" cy="159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" t="2224" r="1972" b="2588"/>
          <a:stretch/>
        </p:blipFill>
        <p:spPr bwMode="auto">
          <a:xfrm>
            <a:off x="820666" y="2456892"/>
            <a:ext cx="6477145" cy="355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049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wireless RH sensor bathroom</a:t>
            </a:r>
            <a:endParaRPr lang="en-US" smtClean="0"/>
          </a:p>
        </p:txBody>
      </p:sp>
      <p:sp>
        <p:nvSpPr>
          <p:cNvPr id="4198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Fan speed to boost </a:t>
            </a:r>
            <a:r>
              <a:rPr lang="en-US" sz="1800" i="1" dirty="0" smtClean="0"/>
              <a:t>(high speed)</a:t>
            </a:r>
            <a:endParaRPr lang="en-US" i="1" dirty="0" smtClean="0"/>
          </a:p>
          <a:p>
            <a:pPr lvl="1"/>
            <a:r>
              <a:rPr lang="en-US" dirty="0" smtClean="0"/>
              <a:t>Quick increase of the relative humidity </a:t>
            </a:r>
            <a:r>
              <a:rPr lang="en-US" sz="1800" i="1" dirty="0" smtClean="0"/>
              <a:t>(&gt;3% in 24 seconds)</a:t>
            </a:r>
            <a:br>
              <a:rPr lang="en-US" sz="1800" i="1" dirty="0" smtClean="0"/>
            </a:br>
            <a:endParaRPr lang="en-US" i="1" dirty="0" smtClean="0"/>
          </a:p>
          <a:p>
            <a:pPr lvl="1"/>
            <a:r>
              <a:rPr lang="en-US" dirty="0" smtClean="0"/>
              <a:t>RH &gt; 85%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Boost mode for minimal 20 minutes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324" y="4104456"/>
            <a:ext cx="1537408" cy="159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pSp>
        <p:nvGrpSpPr>
          <p:cNvPr id="4" name="Groep 3"/>
          <p:cNvGrpSpPr/>
          <p:nvPr/>
        </p:nvGrpSpPr>
        <p:grpSpPr>
          <a:xfrm>
            <a:off x="668524" y="3459690"/>
            <a:ext cx="5400601" cy="3301423"/>
            <a:chOff x="668524" y="3459690"/>
            <a:chExt cx="5400601" cy="3301423"/>
          </a:xfrm>
        </p:grpSpPr>
        <p:pic>
          <p:nvPicPr>
            <p:cNvPr id="4119" name="Picture 2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9" r="20612"/>
            <a:stretch/>
          </p:blipFill>
          <p:spPr bwMode="auto">
            <a:xfrm>
              <a:off x="884549" y="3532198"/>
              <a:ext cx="5184575" cy="3071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hthoek 1"/>
            <p:cNvSpPr/>
            <p:nvPr/>
          </p:nvSpPr>
          <p:spPr>
            <a:xfrm>
              <a:off x="3466997" y="3459690"/>
              <a:ext cx="2602128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A: Initial RH</a:t>
              </a:r>
            </a:p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B: Start ventilation</a:t>
              </a:r>
            </a:p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C: Stop ventilation (RH decrease)</a:t>
              </a:r>
            </a:p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D: Stop ventilation (time passed)</a:t>
              </a:r>
            </a:p>
          </p:txBody>
        </p:sp>
        <p:sp>
          <p:nvSpPr>
            <p:cNvPr id="3" name="Rechthoek 2"/>
            <p:cNvSpPr/>
            <p:nvPr/>
          </p:nvSpPr>
          <p:spPr>
            <a:xfrm>
              <a:off x="668524" y="3612262"/>
              <a:ext cx="39604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RH</a:t>
              </a:r>
            </a:p>
          </p:txBody>
        </p:sp>
        <p:sp>
          <p:nvSpPr>
            <p:cNvPr id="8" name="Rechthoek 7"/>
            <p:cNvSpPr/>
            <p:nvPr/>
          </p:nvSpPr>
          <p:spPr>
            <a:xfrm>
              <a:off x="4430942" y="6453336"/>
              <a:ext cx="52205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1400" dirty="0" smtClean="0">
                  <a:solidFill>
                    <a:schemeClr val="bg2">
                      <a:lumMod val="10000"/>
                    </a:schemeClr>
                  </a:solidFill>
                </a:rPr>
                <a:t>time</a:t>
              </a:r>
              <a:endParaRPr lang="en-GB" sz="14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0986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wireless RH sensor bathroom</a:t>
            </a:r>
            <a:endParaRPr lang="en-US" smtClean="0"/>
          </a:p>
        </p:txBody>
      </p:sp>
      <p:sp>
        <p:nvSpPr>
          <p:cNvPr id="4198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Fan speed back to original mode </a:t>
            </a:r>
            <a:endParaRPr lang="en-US" i="1" dirty="0" smtClean="0"/>
          </a:p>
          <a:p>
            <a:pPr lvl="1"/>
            <a:r>
              <a:rPr lang="en-US" dirty="0" smtClean="0"/>
              <a:t>After decrease of RH to &lt; 82% and</a:t>
            </a:r>
            <a:r>
              <a:rPr lang="en-US" sz="1800" i="1" dirty="0" smtClean="0"/>
              <a:t/>
            </a:r>
            <a:br>
              <a:rPr lang="en-US" sz="1800" i="1" dirty="0" smtClean="0"/>
            </a:br>
            <a:endParaRPr lang="en-US" i="1" dirty="0" smtClean="0"/>
          </a:p>
          <a:p>
            <a:pPr lvl="1"/>
            <a:r>
              <a:rPr lang="en-US" dirty="0" smtClean="0"/>
              <a:t>RH &lt; original level + 10% or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Change in RH &lt; +/- 3% within 15 minutes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324" y="4104456"/>
            <a:ext cx="1537408" cy="159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pSp>
        <p:nvGrpSpPr>
          <p:cNvPr id="6" name="Groep 5"/>
          <p:cNvGrpSpPr/>
          <p:nvPr/>
        </p:nvGrpSpPr>
        <p:grpSpPr>
          <a:xfrm>
            <a:off x="668524" y="3459690"/>
            <a:ext cx="5400601" cy="3301423"/>
            <a:chOff x="668524" y="3459690"/>
            <a:chExt cx="5400601" cy="3301423"/>
          </a:xfrm>
        </p:grpSpPr>
        <p:pic>
          <p:nvPicPr>
            <p:cNvPr id="7" name="Picture 2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9" r="20612"/>
            <a:stretch/>
          </p:blipFill>
          <p:spPr bwMode="auto">
            <a:xfrm>
              <a:off x="884549" y="3532198"/>
              <a:ext cx="5184575" cy="3071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hthoek 7"/>
            <p:cNvSpPr/>
            <p:nvPr/>
          </p:nvSpPr>
          <p:spPr>
            <a:xfrm>
              <a:off x="3466997" y="3459690"/>
              <a:ext cx="2602128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A: Initial RH</a:t>
              </a:r>
            </a:p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B: Start ventilation</a:t>
              </a:r>
            </a:p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C: Stop ventilation (RH decrease)</a:t>
              </a:r>
            </a:p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D: Stop ventilation (time passed)</a:t>
              </a:r>
            </a:p>
          </p:txBody>
        </p:sp>
        <p:sp>
          <p:nvSpPr>
            <p:cNvPr id="9" name="Rechthoek 8"/>
            <p:cNvSpPr/>
            <p:nvPr/>
          </p:nvSpPr>
          <p:spPr>
            <a:xfrm>
              <a:off x="668524" y="3612262"/>
              <a:ext cx="39604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RH</a:t>
              </a:r>
            </a:p>
          </p:txBody>
        </p:sp>
        <p:sp>
          <p:nvSpPr>
            <p:cNvPr id="10" name="Rechthoek 9"/>
            <p:cNvSpPr/>
            <p:nvPr/>
          </p:nvSpPr>
          <p:spPr>
            <a:xfrm>
              <a:off x="4430942" y="6453336"/>
              <a:ext cx="52205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1400" dirty="0" smtClean="0">
                  <a:solidFill>
                    <a:schemeClr val="bg2">
                      <a:lumMod val="10000"/>
                    </a:schemeClr>
                  </a:solidFill>
                </a:rPr>
                <a:t>time</a:t>
              </a:r>
              <a:endParaRPr lang="en-GB" sz="14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585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wireless RH sensor utility room</a:t>
            </a:r>
            <a:endParaRPr lang="en-US" sz="2800" smtClean="0"/>
          </a:p>
        </p:txBody>
      </p:sp>
      <p:sp>
        <p:nvSpPr>
          <p:cNvPr id="43010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If RH level increase &gt; 75% fanspeed will gradualy increase to boost</a:t>
            </a:r>
            <a:br>
              <a:rPr lang="en-US" smtClean="0"/>
            </a:br>
            <a:endParaRPr lang="en-US" smtClean="0"/>
          </a:p>
          <a:p>
            <a:r>
              <a:rPr lang="en-US" smtClean="0"/>
              <a:t>At 90% RH fanspeed at 100% (boost)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0" r="15116"/>
          <a:stretch/>
        </p:blipFill>
        <p:spPr bwMode="auto">
          <a:xfrm>
            <a:off x="889774" y="3032956"/>
            <a:ext cx="5935434" cy="336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324" y="4104456"/>
            <a:ext cx="1537408" cy="159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4257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specifications</a:t>
            </a:r>
            <a:endParaRPr lang="en-US" i="1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Capacity</a:t>
            </a:r>
          </a:p>
          <a:p>
            <a:pPr lvl="1"/>
            <a:r>
              <a:rPr lang="en-US" smtClean="0"/>
              <a:t>150 m3/h @ 150 Pa, 170 m3/h @ 100 Pa</a:t>
            </a:r>
            <a:br>
              <a:rPr lang="en-US" smtClean="0"/>
            </a:br>
            <a:endParaRPr lang="en-US" sz="1800" smtClean="0"/>
          </a:p>
          <a:p>
            <a:r>
              <a:rPr lang="en-US" smtClean="0"/>
              <a:t>Power consumption</a:t>
            </a:r>
          </a:p>
          <a:p>
            <a:pPr lvl="1"/>
            <a:r>
              <a:rPr lang="en-US" smtClean="0"/>
              <a:t>Max. 90W, SFP 0,37 W/l/s  </a:t>
            </a:r>
            <a:r>
              <a:rPr lang="en-US" sz="1800" i="1" smtClean="0"/>
              <a:t>(at 15 l/s)</a:t>
            </a:r>
            <a:r>
              <a:rPr lang="en-US" smtClean="0"/>
              <a:t/>
            </a:r>
            <a:br>
              <a:rPr lang="en-US" smtClean="0"/>
            </a:br>
            <a:endParaRPr lang="en-US" sz="1800" smtClean="0"/>
          </a:p>
          <a:p>
            <a:r>
              <a:rPr lang="en-US" smtClean="0"/>
              <a:t>Thermal efficiency</a:t>
            </a:r>
          </a:p>
          <a:p>
            <a:pPr lvl="1"/>
            <a:r>
              <a:rPr lang="en-US" smtClean="0"/>
              <a:t>Upto 91%</a:t>
            </a:r>
            <a:br>
              <a:rPr lang="en-US" smtClean="0"/>
            </a:br>
            <a:endParaRPr lang="en-US" sz="1800" smtClean="0"/>
          </a:p>
          <a:p>
            <a:r>
              <a:rPr lang="en-US" smtClean="0"/>
              <a:t>Duct connections</a:t>
            </a:r>
          </a:p>
          <a:p>
            <a:pPr lvl="1"/>
            <a:r>
              <a:rPr lang="en-US" smtClean="0"/>
              <a:t>4 x Ø125 mm</a:t>
            </a:r>
            <a:br>
              <a:rPr lang="en-US" smtClean="0"/>
            </a:br>
            <a:endParaRPr lang="en-US" sz="1800" smtClean="0"/>
          </a:p>
          <a:p>
            <a:r>
              <a:rPr lang="en-US" smtClean="0"/>
              <a:t>Dimensions</a:t>
            </a:r>
          </a:p>
          <a:p>
            <a:pPr lvl="1"/>
            <a:r>
              <a:rPr lang="en-US" smtClean="0"/>
              <a:t>786 x 597 x 290 mm</a:t>
            </a:r>
          </a:p>
          <a:p>
            <a:pPr lvl="2"/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3</a:t>
            </a:fld>
            <a:endParaRPr lang="nl-N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" t="2510" r="7544" b="3161"/>
          <a:stretch/>
        </p:blipFill>
        <p:spPr bwMode="auto">
          <a:xfrm>
            <a:off x="6429164" y="1628800"/>
            <a:ext cx="3076268" cy="414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3107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wireless PIR sensor</a:t>
            </a:r>
            <a:endParaRPr lang="en-US" smtClean="0"/>
          </a:p>
        </p:txBody>
      </p:sp>
      <p:sp>
        <p:nvSpPr>
          <p:cNvPr id="4403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Toilet / bathroom with toilet</a:t>
            </a:r>
          </a:p>
          <a:p>
            <a:endParaRPr lang="en-US" smtClean="0"/>
          </a:p>
          <a:p>
            <a:pPr lvl="1"/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smtClean="0"/>
              <a:t>  detection (2 minutes)</a:t>
            </a:r>
          </a:p>
          <a:p>
            <a:pPr lvl="2"/>
            <a:r>
              <a:rPr lang="en-US" smtClean="0"/>
              <a:t>Fanspeed to 50%, </a:t>
            </a:r>
          </a:p>
          <a:p>
            <a:pPr lvl="2"/>
            <a:r>
              <a:rPr lang="en-US" smtClean="0"/>
              <a:t>overrun 4,5 minutes</a:t>
            </a:r>
          </a:p>
          <a:p>
            <a:pPr marL="450000" lvl="1" indent="0">
              <a:buNone/>
            </a:pP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pPr lvl="1"/>
            <a:r>
              <a:rPr lang="en-US" smtClean="0"/>
              <a:t>2</a:t>
            </a:r>
            <a:r>
              <a:rPr lang="en-US" baseline="30000" smtClean="0"/>
              <a:t>nd</a:t>
            </a:r>
            <a:r>
              <a:rPr lang="en-US" smtClean="0"/>
              <a:t> detection (5 minutes)</a:t>
            </a:r>
          </a:p>
          <a:p>
            <a:pPr lvl="2"/>
            <a:r>
              <a:rPr lang="en-US" smtClean="0"/>
              <a:t>Fanspeed to 75%, </a:t>
            </a:r>
          </a:p>
          <a:p>
            <a:pPr lvl="2"/>
            <a:r>
              <a:rPr lang="en-US" smtClean="0"/>
              <a:t>Overrun 13,5 minuts</a:t>
            </a:r>
          </a:p>
          <a:p>
            <a:pPr lvl="2"/>
            <a:endParaRPr lang="en-US" smtClean="0"/>
          </a:p>
          <a:p>
            <a:pPr lvl="1"/>
            <a:r>
              <a:rPr lang="en-US" smtClean="0"/>
              <a:t>Overrun starts after 1,5 minutes without detection</a:t>
            </a:r>
          </a:p>
        </p:txBody>
      </p:sp>
      <p:pic>
        <p:nvPicPr>
          <p:cNvPr id="44036" name="Picture 3" descr="C:\Users\itho0272\Documents\Producten\Regelingen\HCCP\RF-PIR\RF-PIRa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7F8"/>
              </a:clrFrom>
              <a:clrTo>
                <a:srgbClr val="FBF7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344" y="4151626"/>
            <a:ext cx="936104" cy="145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2402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commissioning</a:t>
            </a:r>
            <a:endParaRPr lang="en-US" i="1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Setting fanspeed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r>
              <a:rPr lang="en-US" smtClean="0"/>
              <a:t>Low</a:t>
            </a:r>
          </a:p>
          <a:p>
            <a:pPr lvl="1"/>
            <a:endParaRPr lang="en-US" smtClean="0"/>
          </a:p>
          <a:p>
            <a:pPr lvl="1"/>
            <a:r>
              <a:rPr lang="en-US" smtClean="0"/>
              <a:t>Adjustable from 30 m</a:t>
            </a:r>
            <a:r>
              <a:rPr lang="en-US" baseline="30000" smtClean="0"/>
              <a:t>3</a:t>
            </a:r>
            <a:r>
              <a:rPr lang="en-US" smtClean="0"/>
              <a:t>/h - 75 m</a:t>
            </a:r>
            <a:r>
              <a:rPr lang="en-US" baseline="30000" smtClean="0"/>
              <a:t>3</a:t>
            </a:r>
            <a:r>
              <a:rPr lang="en-US" smtClean="0"/>
              <a:t>/h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r>
              <a:rPr lang="en-US" smtClean="0"/>
              <a:t>Boost</a:t>
            </a:r>
          </a:p>
          <a:p>
            <a:pPr lvl="1"/>
            <a:endParaRPr lang="en-US" smtClean="0"/>
          </a:p>
          <a:p>
            <a:pPr lvl="1"/>
            <a:r>
              <a:rPr lang="en-US" smtClean="0"/>
              <a:t>Adjustable from 75 m</a:t>
            </a:r>
            <a:r>
              <a:rPr lang="en-US" baseline="30000" smtClean="0"/>
              <a:t>3</a:t>
            </a:r>
            <a:r>
              <a:rPr lang="en-US" smtClean="0"/>
              <a:t>/h – 150 m</a:t>
            </a:r>
            <a:r>
              <a:rPr lang="en-US" baseline="30000" smtClean="0"/>
              <a:t>3</a:t>
            </a:r>
            <a:r>
              <a:rPr lang="en-US" smtClean="0"/>
              <a:t>/h</a:t>
            </a:r>
          </a:p>
          <a:p>
            <a:pPr lvl="1"/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31</a:t>
            </a:fld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" t="1584" r="4703" b="2556"/>
          <a:stretch/>
        </p:blipFill>
        <p:spPr bwMode="auto">
          <a:xfrm>
            <a:off x="6249144" y="2349500"/>
            <a:ext cx="3195906" cy="3556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t="6034" r="15124" b="15754"/>
          <a:stretch/>
        </p:blipFill>
        <p:spPr bwMode="auto">
          <a:xfrm>
            <a:off x="2626964" y="4796560"/>
            <a:ext cx="464950" cy="72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6963" y="2695573"/>
            <a:ext cx="464950" cy="697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Rechte verbindingslijn met pijl 5"/>
          <p:cNvCxnSpPr/>
          <p:nvPr/>
        </p:nvCxnSpPr>
        <p:spPr bwMode="gray">
          <a:xfrm>
            <a:off x="3152800" y="2852936"/>
            <a:ext cx="3636404" cy="324036"/>
          </a:xfrm>
          <a:prstGeom prst="straightConnector1">
            <a:avLst/>
          </a:prstGeom>
          <a:ln w="25400" cap="sq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/>
          <p:cNvCxnSpPr/>
          <p:nvPr/>
        </p:nvCxnSpPr>
        <p:spPr bwMode="gray">
          <a:xfrm flipV="1">
            <a:off x="3091914" y="3298331"/>
            <a:ext cx="3805302" cy="1606833"/>
          </a:xfrm>
          <a:prstGeom prst="straightConnector1">
            <a:avLst/>
          </a:prstGeom>
          <a:ln w="25400" cap="sq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188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performance</a:t>
            </a:r>
            <a:endParaRPr lang="en-US" sz="2800" i="1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32</a:t>
            </a:fld>
            <a:endParaRPr lang="nl-N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91" y="1160748"/>
            <a:ext cx="7913694" cy="553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133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inspection</a:t>
            </a:r>
            <a:endParaRPr lang="en-US" i="1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33</a:t>
            </a:fld>
            <a:endParaRPr lang="nl-NL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515158"/>
              </p:ext>
            </p:extLst>
          </p:nvPr>
        </p:nvGraphicFramePr>
        <p:xfrm>
          <a:off x="524508" y="1227666"/>
          <a:ext cx="9001000" cy="3765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4319"/>
                <a:gridCol w="5150437"/>
                <a:gridCol w="1152128"/>
                <a:gridCol w="10441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noProof="0" smtClean="0"/>
                        <a:t>Inspection  </a:t>
                      </a:r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smtClean="0"/>
                        <a:t> Schedule</a:t>
                      </a:r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smtClean="0"/>
                        <a:t>User</a:t>
                      </a:r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smtClean="0"/>
                        <a:t>Installer</a:t>
                      </a:r>
                      <a:endParaRPr lang="en-US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Noise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Check  variant noise from unit, ducting, grills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6 months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1 year</a:t>
                      </a:r>
                      <a:endParaRPr lang="en-US" sz="1400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Filter G3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Check</a:t>
                      </a:r>
                      <a:r>
                        <a:rPr lang="en-US" sz="1400" baseline="0" noProof="0" smtClean="0"/>
                        <a:t> degree of dirt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1 week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-</a:t>
                      </a:r>
                      <a:endParaRPr lang="en-US" sz="1400" noProof="0"/>
                    </a:p>
                  </a:txBody>
                  <a:tcPr/>
                </a:tc>
              </a:tr>
              <a:tr h="440742"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Filter G4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Check</a:t>
                      </a:r>
                      <a:r>
                        <a:rPr lang="en-US" sz="1400" baseline="0" noProof="0" smtClean="0"/>
                        <a:t> degree of dirt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9 months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1 year</a:t>
                      </a:r>
                      <a:endParaRPr lang="en-US" sz="1400" noProof="0"/>
                    </a:p>
                  </a:txBody>
                  <a:tcPr/>
                </a:tc>
              </a:tr>
              <a:tr h="357934"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Filter F7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smtClean="0"/>
                        <a:t>Check</a:t>
                      </a:r>
                      <a:r>
                        <a:rPr lang="en-US" sz="1400" baseline="0" noProof="0" smtClean="0"/>
                        <a:t> degree of dirt 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6 months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1 year</a:t>
                      </a:r>
                      <a:endParaRPr lang="en-US" sz="1400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Unit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Check degree of dirt and leaking condensate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6 months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1 year</a:t>
                      </a:r>
                      <a:endParaRPr lang="en-US" sz="1400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Motor module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Check degree of dirt / imbalance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-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1 year</a:t>
                      </a:r>
                      <a:endParaRPr lang="en-US" sz="1400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Bypass valve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Check functionality</a:t>
                      </a:r>
                      <a:r>
                        <a:rPr lang="en-US" sz="1400" baseline="0" noProof="0" smtClean="0"/>
                        <a:t> / degree of dirt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-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1 year</a:t>
                      </a:r>
                      <a:endParaRPr lang="en-US" sz="1400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Grills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Check degree of dirt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3 months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1 year</a:t>
                      </a:r>
                      <a:endParaRPr lang="en-US" sz="1400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Ducting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smtClean="0"/>
                        <a:t>Check</a:t>
                      </a:r>
                      <a:r>
                        <a:rPr lang="en-US" sz="1400" baseline="0" noProof="0" smtClean="0"/>
                        <a:t> degree of dirt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-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4 years</a:t>
                      </a:r>
                      <a:endParaRPr lang="en-US" sz="1400" noProof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3996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maintenance</a:t>
            </a:r>
            <a:endParaRPr lang="en-US" i="1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34</a:t>
            </a:fld>
            <a:endParaRPr lang="nl-NL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328963"/>
              </p:ext>
            </p:extLst>
          </p:nvPr>
        </p:nvGraphicFramePr>
        <p:xfrm>
          <a:off x="524508" y="1227666"/>
          <a:ext cx="8964996" cy="452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4319"/>
                <a:gridCol w="4610377"/>
                <a:gridCol w="1224136"/>
                <a:gridCol w="147616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noProof="0" smtClean="0"/>
                        <a:t>Maintenance </a:t>
                      </a:r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smtClean="0"/>
                        <a:t> Schedule</a:t>
                      </a:r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smtClean="0"/>
                        <a:t>User</a:t>
                      </a:r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smtClean="0"/>
                        <a:t>Installer</a:t>
                      </a:r>
                      <a:endParaRPr lang="en-US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Filter G3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Cleanin</a:t>
                      </a:r>
                      <a:r>
                        <a:rPr lang="en-US" sz="1400" baseline="0" noProof="0" smtClean="0"/>
                        <a:t>g ( first 3 months)</a:t>
                      </a:r>
                    </a:p>
                    <a:p>
                      <a:r>
                        <a:rPr lang="en-US" sz="1400" baseline="0" noProof="0" smtClean="0"/>
                        <a:t>Exchange for G4 or F7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1 week</a:t>
                      </a:r>
                    </a:p>
                    <a:p>
                      <a:r>
                        <a:rPr lang="en-US" sz="1400" noProof="0" smtClean="0"/>
                        <a:t>3 months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If</a:t>
                      </a:r>
                      <a:r>
                        <a:rPr lang="en-US" sz="1400" baseline="0" noProof="0" smtClean="0"/>
                        <a:t> necessary</a:t>
                      </a:r>
                      <a:endParaRPr lang="en-US" sz="1400" noProof="0"/>
                    </a:p>
                  </a:txBody>
                  <a:tcPr/>
                </a:tc>
              </a:tr>
              <a:tr h="440742"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Filter G4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Cleaning</a:t>
                      </a:r>
                    </a:p>
                    <a:p>
                      <a:r>
                        <a:rPr lang="en-US" sz="1400" noProof="0" smtClean="0"/>
                        <a:t>Exchange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   9 months</a:t>
                      </a:r>
                    </a:p>
                    <a:p>
                      <a:r>
                        <a:rPr lang="en-US" sz="1400" noProof="0" smtClean="0"/>
                        <a:t>18 months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If</a:t>
                      </a:r>
                      <a:r>
                        <a:rPr lang="en-US" sz="1400" baseline="0" noProof="0" smtClean="0"/>
                        <a:t> necessary</a:t>
                      </a:r>
                      <a:endParaRPr lang="en-US" sz="1400" noProof="0"/>
                    </a:p>
                  </a:txBody>
                  <a:tcPr/>
                </a:tc>
              </a:tr>
              <a:tr h="357934"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Filter F7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noProof="0" smtClean="0"/>
                        <a:t> </a:t>
                      </a:r>
                      <a:r>
                        <a:rPr lang="en-US" sz="1400" noProof="0" smtClean="0"/>
                        <a:t>Cleaning</a:t>
                      </a:r>
                    </a:p>
                    <a:p>
                      <a:r>
                        <a:rPr lang="en-US" sz="1400" noProof="0" smtClean="0"/>
                        <a:t>Exchange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  6 months</a:t>
                      </a:r>
                    </a:p>
                    <a:p>
                      <a:r>
                        <a:rPr lang="en-US" sz="1400" noProof="0" smtClean="0"/>
                        <a:t>12 months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smtClean="0"/>
                        <a:t>If</a:t>
                      </a:r>
                      <a:r>
                        <a:rPr lang="en-US" sz="1400" baseline="0" noProof="0" smtClean="0"/>
                        <a:t> necessary</a:t>
                      </a:r>
                      <a:endParaRPr lang="en-US" sz="1400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MVHR Unit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Cleaning outside housing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  3 months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1 year</a:t>
                      </a:r>
                      <a:endParaRPr lang="en-US" sz="1400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Condensate</a:t>
                      </a:r>
                      <a:r>
                        <a:rPr lang="en-US" sz="1400" baseline="0" noProof="0" smtClean="0"/>
                        <a:t> hose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Cleaning condensate</a:t>
                      </a:r>
                      <a:r>
                        <a:rPr lang="en-US" sz="1400" baseline="0" noProof="0" smtClean="0"/>
                        <a:t> hose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-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1 year</a:t>
                      </a:r>
                      <a:endParaRPr lang="en-US" sz="1400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Motor module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Cleaning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-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4 year</a:t>
                      </a:r>
                      <a:endParaRPr lang="en-US" sz="1400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Bypass valve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Cleaning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-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1 year</a:t>
                      </a:r>
                      <a:endParaRPr lang="en-US" sz="1400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Grills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Cleaning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3 months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1 year</a:t>
                      </a:r>
                      <a:endParaRPr lang="en-US" sz="1400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Ducting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smtClean="0"/>
                        <a:t>Cleaning 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-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8 years</a:t>
                      </a:r>
                      <a:endParaRPr lang="en-US" sz="1400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Battery RF-control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smtClean="0"/>
                        <a:t>Exchange battery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smtClean="0"/>
                        <a:t>If</a:t>
                      </a:r>
                      <a:r>
                        <a:rPr lang="en-US" sz="1400" baseline="0" noProof="0" smtClean="0"/>
                        <a:t> necessary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If</a:t>
                      </a:r>
                      <a:r>
                        <a:rPr lang="en-US" sz="1400" baseline="0" noProof="0" dirty="0" smtClean="0"/>
                        <a:t> necessary</a:t>
                      </a:r>
                      <a:endParaRPr lang="en-US" sz="1400" noProof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70788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maintenance / exchange of filters</a:t>
            </a:r>
            <a:endParaRPr lang="en-US" i="1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88950" y="1557339"/>
            <a:ext cx="9144570" cy="4392000"/>
          </a:xfrm>
        </p:spPr>
        <p:txBody>
          <a:bodyPr/>
          <a:lstStyle/>
          <a:p>
            <a:r>
              <a:rPr lang="en-US" smtClean="0"/>
              <a:t>Remove filter covers from front</a:t>
            </a:r>
          </a:p>
          <a:p>
            <a:r>
              <a:rPr lang="en-US" smtClean="0"/>
              <a:t>Remove filters from unit</a:t>
            </a:r>
          </a:p>
          <a:p>
            <a:r>
              <a:rPr lang="en-US" smtClean="0"/>
              <a:t>Clean or exchange filters </a:t>
            </a:r>
            <a:r>
              <a:rPr lang="en-US" sz="1800" i="1" smtClean="0"/>
              <a:t>(note: G4 and F7 filters have a different shape from G3 filter)</a:t>
            </a:r>
            <a:endParaRPr lang="en-US" i="1" smtClean="0"/>
          </a:p>
          <a:p>
            <a:r>
              <a:rPr lang="en-US" smtClean="0"/>
              <a:t>Insert the filters again</a:t>
            </a:r>
          </a:p>
          <a:p>
            <a:r>
              <a:rPr lang="en-US" smtClean="0"/>
              <a:t>Insert filter covers again</a:t>
            </a: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35</a:t>
            </a:fld>
            <a:endParaRPr lang="nl-NL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540" y="3841535"/>
            <a:ext cx="1583872" cy="172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91569" y="3809004"/>
            <a:ext cx="162877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89644" y="3726423"/>
            <a:ext cx="2051588" cy="210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81291" y="3812148"/>
            <a:ext cx="1600201" cy="172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160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remove motor module</a:t>
            </a:r>
            <a:endParaRPr lang="en-US" i="1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Unlock the duct connection and tilt the unit</a:t>
            </a:r>
          </a:p>
          <a:p>
            <a:r>
              <a:rPr lang="en-US" smtClean="0"/>
              <a:t>Remove the 2 screws of the motor module</a:t>
            </a:r>
          </a:p>
          <a:p>
            <a:r>
              <a:rPr lang="en-US" smtClean="0"/>
              <a:t>Remove the motor module with a rotating move</a:t>
            </a: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36</a:t>
            </a:fld>
            <a:endParaRPr lang="nl-NL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7" t="2904" r="11817" b="3969"/>
          <a:stretch/>
        </p:blipFill>
        <p:spPr bwMode="auto">
          <a:xfrm>
            <a:off x="4232920" y="3353429"/>
            <a:ext cx="1899179" cy="262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t="3217" r="10524" b="3239"/>
          <a:stretch/>
        </p:blipFill>
        <p:spPr bwMode="auto">
          <a:xfrm>
            <a:off x="7473279" y="2672916"/>
            <a:ext cx="1697655" cy="330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 t="2926" r="4058" b="3277"/>
          <a:stretch/>
        </p:blipFill>
        <p:spPr bwMode="auto">
          <a:xfrm>
            <a:off x="740532" y="3645023"/>
            <a:ext cx="2308896" cy="2040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 t="49825" r="55755" b="3277"/>
          <a:stretch/>
        </p:blipFill>
        <p:spPr bwMode="auto">
          <a:xfrm>
            <a:off x="740532" y="3353429"/>
            <a:ext cx="2308896" cy="235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648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remove bypass valve</a:t>
            </a:r>
            <a:endParaRPr lang="en-US" sz="2800" i="1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Remove motor module </a:t>
            </a:r>
            <a:r>
              <a:rPr lang="en-US" sz="1800" i="1" smtClean="0"/>
              <a:t>(see previous sheet)</a:t>
            </a:r>
          </a:p>
          <a:p>
            <a:r>
              <a:rPr lang="en-US" smtClean="0"/>
              <a:t>Remove yellow cable bracket from the foam part</a:t>
            </a:r>
          </a:p>
          <a:p>
            <a:r>
              <a:rPr lang="en-US" smtClean="0"/>
              <a:t>Remove cable from cable tray in the foam</a:t>
            </a:r>
          </a:p>
          <a:p>
            <a:r>
              <a:rPr lang="en-US" smtClean="0"/>
              <a:t>Remove bypass valve from foam part</a:t>
            </a:r>
            <a:br>
              <a:rPr lang="en-US" smtClean="0"/>
            </a:br>
            <a:r>
              <a:rPr lang="en-US" sz="1800" i="1" smtClean="0"/>
              <a:t>(for this purpose there are 2 “finger holes” in the inside of the bypass valve)</a:t>
            </a:r>
            <a:endParaRPr lang="en-US" i="1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37</a:t>
            </a:fld>
            <a:endParaRPr lang="nl-NL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 t="8026" r="5070" b="2624"/>
          <a:stretch/>
        </p:blipFill>
        <p:spPr bwMode="auto">
          <a:xfrm>
            <a:off x="523875" y="3717032"/>
            <a:ext cx="2592288" cy="240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t="3185" r="3662" b="2445"/>
          <a:stretch/>
        </p:blipFill>
        <p:spPr bwMode="auto">
          <a:xfrm>
            <a:off x="3888671" y="3717032"/>
            <a:ext cx="2491765" cy="240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t="4793" r="10646" b="1796"/>
          <a:stretch/>
        </p:blipFill>
        <p:spPr bwMode="auto">
          <a:xfrm>
            <a:off x="7005228" y="4041068"/>
            <a:ext cx="2860334" cy="185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Rechte verbindingslijn met pijl 5"/>
          <p:cNvCxnSpPr/>
          <p:nvPr/>
        </p:nvCxnSpPr>
        <p:spPr bwMode="gray">
          <a:xfrm>
            <a:off x="6105128" y="3356992"/>
            <a:ext cx="1188132" cy="1152128"/>
          </a:xfrm>
          <a:prstGeom prst="straightConnector1">
            <a:avLst/>
          </a:prstGeom>
          <a:ln w="25400" cap="sq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162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service parts</a:t>
            </a:r>
            <a:endParaRPr lang="en-US" sz="2800" i="1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38</a:t>
            </a:fld>
            <a:endParaRPr lang="nl-NL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" r="2416" b="1061"/>
          <a:stretch/>
        </p:blipFill>
        <p:spPr bwMode="auto">
          <a:xfrm>
            <a:off x="5313040" y="1556793"/>
            <a:ext cx="4284476" cy="445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t="3076" r="19884" b="4038"/>
          <a:stretch/>
        </p:blipFill>
        <p:spPr bwMode="auto">
          <a:xfrm>
            <a:off x="488949" y="1736812"/>
            <a:ext cx="4684147" cy="42124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1532620" y="3140968"/>
            <a:ext cx="2988332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nl-NL" dirty="0" smtClean="0">
                <a:solidFill>
                  <a:srgbClr val="FF0000"/>
                </a:solidFill>
              </a:rPr>
              <a:t>MOET NOG AANGEPAST WORDEN</a:t>
            </a:r>
          </a:p>
        </p:txBody>
      </p:sp>
    </p:spTree>
    <p:extLst>
      <p:ext uri="{BB962C8B-B14F-4D97-AF65-F5344CB8AC3E}">
        <p14:creationId xmlns:p14="http://schemas.microsoft.com/office/powerpoint/2010/main" val="2852209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End</a:t>
            </a:r>
            <a:endParaRPr lang="en-US"/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9451975" y="6516688"/>
            <a:ext cx="454025" cy="287337"/>
          </a:xfrm>
        </p:spPr>
        <p:txBody>
          <a:bodyPr/>
          <a:lstStyle/>
          <a:p>
            <a:fld id="{B67CDEA6-D549-47CC-A380-623381802288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0545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specifications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1 fanmotor, 2 fanblades</a:t>
            </a:r>
          </a:p>
          <a:p>
            <a:endParaRPr lang="en-US" sz="1800" smtClean="0"/>
          </a:p>
          <a:p>
            <a:r>
              <a:rPr lang="en-US" smtClean="0"/>
              <a:t>100% integrated, automatic bypass</a:t>
            </a:r>
          </a:p>
          <a:p>
            <a:endParaRPr lang="en-US" sz="1800" smtClean="0"/>
          </a:p>
          <a:p>
            <a:r>
              <a:rPr lang="en-US" smtClean="0"/>
              <a:t>Easy frost protection</a:t>
            </a:r>
          </a:p>
          <a:p>
            <a:endParaRPr lang="en-US" sz="1800" smtClean="0"/>
          </a:p>
          <a:p>
            <a:r>
              <a:rPr lang="en-US" smtClean="0"/>
              <a:t>Turbo speed and low speed adjustable with potentiometers</a:t>
            </a:r>
          </a:p>
          <a:p>
            <a:endParaRPr lang="en-US" sz="1800" smtClean="0"/>
          </a:p>
          <a:p>
            <a:r>
              <a:rPr lang="en-US" smtClean="0"/>
              <a:t>Standard G3 filter, optional G4 en F7</a:t>
            </a:r>
          </a:p>
          <a:p>
            <a:endParaRPr lang="en-US" sz="1800" smtClean="0"/>
          </a:p>
          <a:p>
            <a:r>
              <a:rPr lang="en-US" smtClean="0"/>
              <a:t>Standard RF receiver integrated</a:t>
            </a:r>
          </a:p>
          <a:p>
            <a:endParaRPr lang="en-US" sz="1800" smtClean="0"/>
          </a:p>
          <a:p>
            <a:r>
              <a:rPr lang="en-US" smtClean="0"/>
              <a:t>Prepared for RF-sensors, CO</a:t>
            </a:r>
            <a:r>
              <a:rPr lang="en-US" baseline="-25000" smtClean="0"/>
              <a:t>2</a:t>
            </a:r>
            <a:r>
              <a:rPr lang="en-US" smtClean="0"/>
              <a:t>, RH en PIR</a:t>
            </a: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4</a:t>
            </a:fld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93260" y="1016732"/>
            <a:ext cx="2052894" cy="271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387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dimensions</a:t>
            </a:r>
            <a:endParaRPr lang="en-US" i="1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5</a:t>
            </a:fld>
            <a:endParaRPr lang="nl-NL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" t="939" r="2971" b="917"/>
          <a:stretch/>
        </p:blipFill>
        <p:spPr bwMode="auto">
          <a:xfrm>
            <a:off x="395207" y="2060848"/>
            <a:ext cx="5052447" cy="409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r="2485" b="3238"/>
          <a:stretch/>
        </p:blipFill>
        <p:spPr bwMode="auto">
          <a:xfrm>
            <a:off x="5897105" y="3085309"/>
            <a:ext cx="3595607" cy="201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521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88950" y="504000"/>
            <a:ext cx="8928100" cy="864000"/>
          </a:xfrm>
        </p:spPr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models and main components</a:t>
            </a:r>
            <a:endParaRPr lang="en-US" i="1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Models</a:t>
            </a:r>
          </a:p>
          <a:p>
            <a:pPr lvl="1"/>
            <a:r>
              <a:rPr lang="en-US" dirty="0" smtClean="0"/>
              <a:t>HRU ECO 150 E, 2 wired cable</a:t>
            </a:r>
            <a:br>
              <a:rPr lang="en-US" dirty="0" smtClean="0"/>
            </a:br>
            <a:endParaRPr lang="en-US" sz="1800" dirty="0" smtClean="0"/>
          </a:p>
          <a:p>
            <a:pPr lvl="1"/>
            <a:r>
              <a:rPr lang="en-US" dirty="0" smtClean="0"/>
              <a:t>HRU ECO 150 P, 4 wired cable</a:t>
            </a:r>
          </a:p>
          <a:p>
            <a:pPr lvl="1"/>
            <a:endParaRPr lang="en-US" sz="1800" dirty="0" smtClean="0"/>
          </a:p>
          <a:p>
            <a:r>
              <a:rPr lang="en-US" dirty="0" smtClean="0"/>
              <a:t>Main components</a:t>
            </a:r>
          </a:p>
          <a:p>
            <a:pPr lvl="1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6</a:t>
            </a:fld>
            <a:endParaRPr lang="nl-NL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" t="2151" r="2898" b="2654"/>
          <a:stretch/>
        </p:blipFill>
        <p:spPr bwMode="auto">
          <a:xfrm>
            <a:off x="5025008" y="1631593"/>
            <a:ext cx="4327539" cy="417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965266"/>
              </p:ext>
            </p:extLst>
          </p:nvPr>
        </p:nvGraphicFramePr>
        <p:xfrm>
          <a:off x="812540" y="3718428"/>
          <a:ext cx="3924436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502"/>
                <a:gridCol w="2857934"/>
              </a:tblGrid>
              <a:tr h="260988"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Number</a:t>
                      </a:r>
                      <a:endParaRPr lang="en-US" sz="12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Description</a:t>
                      </a:r>
                      <a:endParaRPr lang="en-US" sz="1200" noProof="0"/>
                    </a:p>
                  </a:txBody>
                  <a:tcPr/>
                </a:tc>
              </a:tr>
              <a:tr h="223029"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1</a:t>
                      </a:r>
                      <a:endParaRPr lang="en-US" sz="12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Complete MVHR  unit</a:t>
                      </a:r>
                      <a:endParaRPr lang="en-US" sz="1200" noProof="0"/>
                    </a:p>
                  </a:txBody>
                  <a:tcPr/>
                </a:tc>
              </a:tr>
              <a:tr h="223029"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2</a:t>
                      </a:r>
                      <a:endParaRPr lang="en-US" sz="12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Fan module</a:t>
                      </a:r>
                      <a:endParaRPr lang="en-US" sz="1200" noProof="0"/>
                    </a:p>
                  </a:txBody>
                  <a:tcPr/>
                </a:tc>
              </a:tr>
              <a:tr h="223029"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3</a:t>
                      </a:r>
                      <a:endParaRPr lang="en-US" sz="12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Duct connection - unit side</a:t>
                      </a:r>
                      <a:endParaRPr lang="en-US" sz="1200" noProof="0"/>
                    </a:p>
                  </a:txBody>
                  <a:tcPr/>
                </a:tc>
              </a:tr>
              <a:tr h="223029"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4</a:t>
                      </a:r>
                      <a:endParaRPr lang="en-US" sz="12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Mounting bracket</a:t>
                      </a:r>
                      <a:endParaRPr lang="en-US" sz="1200" noProof="0"/>
                    </a:p>
                  </a:txBody>
                  <a:tcPr/>
                </a:tc>
              </a:tr>
              <a:tr h="223029"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5</a:t>
                      </a:r>
                      <a:endParaRPr lang="en-US" sz="12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Duct connection - duct side</a:t>
                      </a:r>
                      <a:endParaRPr lang="en-US" sz="1200" noProof="0"/>
                    </a:p>
                  </a:txBody>
                  <a:tcPr/>
                </a:tc>
              </a:tr>
              <a:tr h="223029"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6</a:t>
                      </a:r>
                      <a:endParaRPr lang="en-US" sz="12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Wire bracket</a:t>
                      </a:r>
                      <a:endParaRPr lang="en-US" sz="1200" noProof="0"/>
                    </a:p>
                  </a:txBody>
                  <a:tcPr/>
                </a:tc>
              </a:tr>
              <a:tr h="223029"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7</a:t>
                      </a:r>
                      <a:endParaRPr lang="en-US" sz="12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Filter</a:t>
                      </a:r>
                      <a:endParaRPr lang="en-US" sz="1200" noProof="0"/>
                    </a:p>
                  </a:txBody>
                  <a:tcPr/>
                </a:tc>
              </a:tr>
              <a:tr h="223029"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8</a:t>
                      </a:r>
                      <a:endParaRPr lang="en-US" sz="12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Filter cover</a:t>
                      </a:r>
                      <a:endParaRPr lang="en-US" sz="1200" noProof="0"/>
                    </a:p>
                  </a:txBody>
                  <a:tcPr/>
                </a:tc>
              </a:tr>
              <a:tr h="223029">
                <a:tc>
                  <a:txBody>
                    <a:bodyPr/>
                    <a:lstStyle/>
                    <a:p>
                      <a:r>
                        <a:rPr lang="en-US" sz="1200" noProof="0" smtClean="0"/>
                        <a:t>9</a:t>
                      </a:r>
                      <a:endParaRPr lang="en-US" sz="12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Ceiling mounting bracket</a:t>
                      </a:r>
                      <a:endParaRPr lang="en-US" sz="1200" noProof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7640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condensate drain connection</a:t>
            </a:r>
            <a:endParaRPr lang="en-US" i="1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2 condensate drains at bottem side</a:t>
            </a:r>
          </a:p>
          <a:p>
            <a:pPr lvl="1"/>
            <a:r>
              <a:rPr lang="en-US" smtClean="0"/>
              <a:t>Ceiling / floor mounting lowest connection</a:t>
            </a:r>
          </a:p>
          <a:p>
            <a:pPr lvl="1"/>
            <a:r>
              <a:rPr lang="en-US" smtClean="0"/>
              <a:t>Wall mounting as best suits</a:t>
            </a:r>
          </a:p>
          <a:p>
            <a:pPr lvl="1"/>
            <a:endParaRPr lang="en-US" smtClean="0"/>
          </a:p>
          <a:p>
            <a:r>
              <a:rPr lang="en-US" smtClean="0"/>
              <a:t>Hose in siphon with min. 50 mm </a:t>
            </a:r>
            <a:br>
              <a:rPr lang="en-US" smtClean="0"/>
            </a:br>
            <a:r>
              <a:rPr lang="en-US" smtClean="0"/>
              <a:t>airlock</a:t>
            </a:r>
          </a:p>
          <a:p>
            <a:endParaRPr lang="en-US" smtClean="0"/>
          </a:p>
          <a:p>
            <a:r>
              <a:rPr lang="en-US" smtClean="0"/>
              <a:t>Diameter condensate hose:</a:t>
            </a:r>
          </a:p>
          <a:p>
            <a:pPr lvl="1"/>
            <a:r>
              <a:rPr lang="en-US" smtClean="0"/>
              <a:t>Int.	Ø 14 mm</a:t>
            </a:r>
          </a:p>
          <a:p>
            <a:pPr lvl="1"/>
            <a:r>
              <a:rPr lang="en-US" smtClean="0"/>
              <a:t>Ext.	Ø 18 mm</a:t>
            </a:r>
          </a:p>
          <a:p>
            <a:endParaRPr lang="en-US" smtClean="0"/>
          </a:p>
          <a:p>
            <a:r>
              <a:rPr lang="en-US" smtClean="0"/>
              <a:t>When installed in a non insolated room </a:t>
            </a:r>
            <a:r>
              <a:rPr lang="en-US" smtClean="0">
                <a:sym typeface="Wingdings" pitchFamily="2" charset="2"/>
              </a:rPr>
              <a:t></a:t>
            </a:r>
            <a:br>
              <a:rPr lang="en-US" smtClean="0">
                <a:sym typeface="Wingdings" pitchFamily="2" charset="2"/>
              </a:rPr>
            </a:br>
            <a:r>
              <a:rPr lang="en-US" smtClean="0">
                <a:sym typeface="Wingdings" pitchFamily="2" charset="2"/>
              </a:rPr>
              <a:t> </a:t>
            </a:r>
            <a:r>
              <a:rPr lang="en-US" smtClean="0"/>
              <a:t>Insolate also the condensate hose</a:t>
            </a:r>
          </a:p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7</a:t>
            </a:fld>
            <a:endParaRPr lang="nl-NL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" t="10380" r="5779" b="9439"/>
          <a:stretch/>
        </p:blipFill>
        <p:spPr bwMode="auto">
          <a:xfrm>
            <a:off x="7050896" y="2276872"/>
            <a:ext cx="2402604" cy="154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 t="8631" r="6998" b="11209"/>
          <a:stretch/>
        </p:blipFill>
        <p:spPr bwMode="auto">
          <a:xfrm>
            <a:off x="7023008" y="3864902"/>
            <a:ext cx="2394488" cy="2092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" t="2304" r="3566" b="6119"/>
          <a:stretch/>
        </p:blipFill>
        <p:spPr bwMode="auto">
          <a:xfrm>
            <a:off x="4916996" y="2600908"/>
            <a:ext cx="1294565" cy="122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832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ductconnections</a:t>
            </a:r>
            <a:endParaRPr lang="en-US" sz="2800" i="1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Fresh air from outside</a:t>
            </a:r>
          </a:p>
          <a:p>
            <a:endParaRPr lang="en-US" smtClean="0"/>
          </a:p>
          <a:p>
            <a:r>
              <a:rPr lang="en-US" smtClean="0"/>
              <a:t>Stale air to outside</a:t>
            </a:r>
          </a:p>
          <a:p>
            <a:endParaRPr lang="en-US" smtClean="0"/>
          </a:p>
          <a:p>
            <a:r>
              <a:rPr lang="en-US" smtClean="0"/>
              <a:t>Fresh air to inside</a:t>
            </a:r>
          </a:p>
          <a:p>
            <a:endParaRPr lang="en-US" smtClean="0"/>
          </a:p>
          <a:p>
            <a:r>
              <a:rPr lang="en-US" smtClean="0"/>
              <a:t>Stale air from inside</a:t>
            </a: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8</a:t>
            </a:fld>
            <a:endParaRPr lang="nl-NL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" t="2510" r="7544" b="3161"/>
          <a:stretch/>
        </p:blipFill>
        <p:spPr bwMode="auto">
          <a:xfrm>
            <a:off x="6630205" y="1899850"/>
            <a:ext cx="2751287" cy="370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fbeelding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164" y="1592796"/>
            <a:ext cx="401836" cy="642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164" y="2456892"/>
            <a:ext cx="401836" cy="59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164" y="3356992"/>
            <a:ext cx="401836" cy="503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164" y="4169894"/>
            <a:ext cx="400943" cy="50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11" name="Afbeelding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027" y="2686511"/>
            <a:ext cx="401836" cy="6429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2" name="Afbeelding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281" y="1268760"/>
            <a:ext cx="401836" cy="5947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3" name="Afbeelding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77" y="3100050"/>
            <a:ext cx="401836" cy="5036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445" y="1647586"/>
            <a:ext cx="400943" cy="5045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882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HRU ECO 150, </a:t>
            </a:r>
            <a:r>
              <a:rPr lang="en-US" sz="2800" i="1" smtClean="0"/>
              <a:t>mounting options</a:t>
            </a:r>
            <a:endParaRPr lang="en-US" i="1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tabLst>
                <a:tab pos="3138488" algn="l"/>
                <a:tab pos="6369050" algn="l"/>
              </a:tabLst>
            </a:pPr>
            <a:endParaRPr lang="en-US" smtClean="0"/>
          </a:p>
          <a:p>
            <a:pPr marL="0" indent="0">
              <a:buNone/>
              <a:tabLst>
                <a:tab pos="3138488" algn="l"/>
                <a:tab pos="6545263" algn="l"/>
              </a:tabLst>
            </a:pPr>
            <a:r>
              <a:rPr lang="en-US" smtClean="0"/>
              <a:t>Wall mounting	Floor mounting	Ceiling mounting</a:t>
            </a: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DEA6-D549-47CC-A380-623381802288}" type="slidenum">
              <a:rPr lang="nl-NL" smtClean="0"/>
              <a:t>9</a:t>
            </a:fld>
            <a:endParaRPr lang="nl-NL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t="6577" r="11865" b="7962"/>
          <a:stretch/>
        </p:blipFill>
        <p:spPr bwMode="auto">
          <a:xfrm>
            <a:off x="3224808" y="3839720"/>
            <a:ext cx="2758699" cy="192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" t="3068" r="7745" b="4682"/>
          <a:stretch/>
        </p:blipFill>
        <p:spPr bwMode="auto">
          <a:xfrm>
            <a:off x="6668812" y="3717032"/>
            <a:ext cx="2820692" cy="1751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4"/>
          <p:cNvSpPr>
            <a:spLocks noChangeAspect="1" noChangeArrowheads="1" noTextEdit="1"/>
          </p:cNvSpPr>
          <p:nvPr/>
        </p:nvSpPr>
        <p:spPr bwMode="auto">
          <a:xfrm>
            <a:off x="-122238" y="2687638"/>
            <a:ext cx="3146426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4" t="3232" r="19953" b="5204"/>
          <a:stretch/>
        </p:blipFill>
        <p:spPr bwMode="auto">
          <a:xfrm>
            <a:off x="416496" y="2794148"/>
            <a:ext cx="1948433" cy="293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429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tho Daalderop">
  <a:themeElements>
    <a:clrScheme name="Itho_Daalderop">
      <a:dk1>
        <a:srgbClr val="224992"/>
      </a:dk1>
      <a:lt1>
        <a:srgbClr val="FFFFFF"/>
      </a:lt1>
      <a:dk2>
        <a:srgbClr val="224992"/>
      </a:dk2>
      <a:lt2>
        <a:srgbClr val="EEEEEE"/>
      </a:lt2>
      <a:accent1>
        <a:srgbClr val="0085CF"/>
      </a:accent1>
      <a:accent2>
        <a:srgbClr val="224992"/>
      </a:accent2>
      <a:accent3>
        <a:srgbClr val="77B800"/>
      </a:accent3>
      <a:accent4>
        <a:srgbClr val="D1005D"/>
      </a:accent4>
      <a:accent5>
        <a:srgbClr val="FF6F20"/>
      </a:accent5>
      <a:accent6>
        <a:srgbClr val="8F2B8C"/>
      </a:accent6>
      <a:hlink>
        <a:srgbClr val="224992"/>
      </a:hlink>
      <a:folHlink>
        <a:srgbClr val="878A8A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lnSpc>
            <a:spcPct val="90000"/>
          </a:lnSpc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Itho_Daalderop">
      <a:dk1>
        <a:srgbClr val="224992"/>
      </a:dk1>
      <a:lt1>
        <a:srgbClr val="FFFFFF"/>
      </a:lt1>
      <a:dk2>
        <a:srgbClr val="224992"/>
      </a:dk2>
      <a:lt2>
        <a:srgbClr val="EEEEEE"/>
      </a:lt2>
      <a:accent1>
        <a:srgbClr val="0085CF"/>
      </a:accent1>
      <a:accent2>
        <a:srgbClr val="224992"/>
      </a:accent2>
      <a:accent3>
        <a:srgbClr val="77B800"/>
      </a:accent3>
      <a:accent4>
        <a:srgbClr val="D1005D"/>
      </a:accent4>
      <a:accent5>
        <a:srgbClr val="FF6F20"/>
      </a:accent5>
      <a:accent6>
        <a:srgbClr val="8F2B8C"/>
      </a:accent6>
      <a:hlink>
        <a:srgbClr val="224992"/>
      </a:hlink>
      <a:folHlink>
        <a:srgbClr val="878A8A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Itho_Daalderop">
      <a:dk1>
        <a:srgbClr val="224992"/>
      </a:dk1>
      <a:lt1>
        <a:srgbClr val="FFFFFF"/>
      </a:lt1>
      <a:dk2>
        <a:srgbClr val="224992"/>
      </a:dk2>
      <a:lt2>
        <a:srgbClr val="EEEEEE"/>
      </a:lt2>
      <a:accent1>
        <a:srgbClr val="0085CF"/>
      </a:accent1>
      <a:accent2>
        <a:srgbClr val="224992"/>
      </a:accent2>
      <a:accent3>
        <a:srgbClr val="77B800"/>
      </a:accent3>
      <a:accent4>
        <a:srgbClr val="D1005D"/>
      </a:accent4>
      <a:accent5>
        <a:srgbClr val="FF6F20"/>
      </a:accent5>
      <a:accent6>
        <a:srgbClr val="8F2B8C"/>
      </a:accent6>
      <a:hlink>
        <a:srgbClr val="224992"/>
      </a:hlink>
      <a:folHlink>
        <a:srgbClr val="878A8A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1976</TotalTime>
  <Pages>0</Pages>
  <Words>1135</Words>
  <Characters>0</Characters>
  <Application>Microsoft Office PowerPoint</Application>
  <DocSecurity>0</DocSecurity>
  <PresentationFormat>A4 (210 x 297 mm)</PresentationFormat>
  <Lines>0</Lines>
  <Paragraphs>365</Paragraphs>
  <Slides>39</Slides>
  <Notes>0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0" baseType="lpstr">
      <vt:lpstr>Itho Daalderop</vt:lpstr>
      <vt:lpstr>PowerPoint-presentatie</vt:lpstr>
      <vt:lpstr>HRU ECO 150</vt:lpstr>
      <vt:lpstr>HRU ECO 150, specifications</vt:lpstr>
      <vt:lpstr>HRU ECO 150, specifications</vt:lpstr>
      <vt:lpstr>HRU ECO 150, dimensions</vt:lpstr>
      <vt:lpstr>HRU ECO 150, models and main components</vt:lpstr>
      <vt:lpstr>HRU ECO 150, condensate drain connection</vt:lpstr>
      <vt:lpstr>HRU ECO 150, ductconnections</vt:lpstr>
      <vt:lpstr>HRU ECO 150, mounting options</vt:lpstr>
      <vt:lpstr>HRU ECO 150, mirrored mounting</vt:lpstr>
      <vt:lpstr>HRU ECO 150, wall mounting</vt:lpstr>
      <vt:lpstr>HRU ECO 150, ceiling mounting</vt:lpstr>
      <vt:lpstr>HRU ECO 150, floor mounting</vt:lpstr>
      <vt:lpstr>HRU ECO 150, heat recovery mode</vt:lpstr>
      <vt:lpstr>HRU ECO 150, bypass mode</vt:lpstr>
      <vt:lpstr>HRU ECO 150, animation bypassklep</vt:lpstr>
      <vt:lpstr>HRU ECO 150, frost protection functionality</vt:lpstr>
      <vt:lpstr>HRU ECO 150, accessoires</vt:lpstr>
      <vt:lpstr>HRU ECO 150, electrical connection</vt:lpstr>
      <vt:lpstr>HRU ECO 150, wired control</vt:lpstr>
      <vt:lpstr>HRU ECO 150, wireless RF- control standard</vt:lpstr>
      <vt:lpstr>HRU ECO 150, wireless RF-control with sensor(s)</vt:lpstr>
      <vt:lpstr>HRU ECO 150, dirty filter indication</vt:lpstr>
      <vt:lpstr>HRU ECO 150, ventilation interface RF-VI (under construction)</vt:lpstr>
      <vt:lpstr>HRU ECO 150, wireless sensor(s)</vt:lpstr>
      <vt:lpstr>HRU ECO 150, wireless CO2 sensor</vt:lpstr>
      <vt:lpstr>HRU ECO 150, wireless RH sensor bathroom</vt:lpstr>
      <vt:lpstr>HRU ECO 150, wireless RH sensor bathroom</vt:lpstr>
      <vt:lpstr>HRU ECO 150, wireless RH sensor utility room</vt:lpstr>
      <vt:lpstr>HRU ECO 150, wireless PIR sensor</vt:lpstr>
      <vt:lpstr>HRU ECO 150, commissioning</vt:lpstr>
      <vt:lpstr>HRU ECO 150, performance</vt:lpstr>
      <vt:lpstr>HRU ECO 150, inspection</vt:lpstr>
      <vt:lpstr>HRU ECO 150, maintenance</vt:lpstr>
      <vt:lpstr>HRU ECO 150, maintenance / exchange of filters</vt:lpstr>
      <vt:lpstr>HRU ECO 150, remove motor module</vt:lpstr>
      <vt:lpstr>HRU ECO 150, remove bypass valve</vt:lpstr>
      <vt:lpstr>HRU ECO 150, service parts</vt:lpstr>
      <vt:lpstr>End</vt:lpstr>
    </vt:vector>
  </TitlesOfParts>
  <Company>Itho Daalderop</Company>
  <LinksUpToDate>false</LinksUpToDate>
  <CharactersWithSpaces>0</CharactersWithSpaces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Coen Schut</dc:creator>
  <cp:lastModifiedBy>Bas Schoonrok</cp:lastModifiedBy>
  <cp:revision>133</cp:revision>
  <cp:lastPrinted>2014-07-25T11:46:43Z</cp:lastPrinted>
  <dcterms:created xsi:type="dcterms:W3CDTF">2014-05-23T04:34:34Z</dcterms:created>
  <dcterms:modified xsi:type="dcterms:W3CDTF">2014-11-25T08:53:01Z</dcterms:modified>
  <dc:language/>
  <cp:version/>
</cp:coreProperties>
</file>